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4"/>
  </p:notesMasterIdLst>
  <p:sldIdLst>
    <p:sldId id="256" r:id="rId2"/>
    <p:sldId id="258" r:id="rId3"/>
    <p:sldId id="259" r:id="rId4"/>
    <p:sldId id="260" r:id="rId5"/>
    <p:sldId id="328" r:id="rId6"/>
    <p:sldId id="261" r:id="rId7"/>
    <p:sldId id="316" r:id="rId8"/>
    <p:sldId id="262" r:id="rId9"/>
    <p:sldId id="263" r:id="rId10"/>
    <p:sldId id="325" r:id="rId11"/>
    <p:sldId id="264" r:id="rId12"/>
    <p:sldId id="265" r:id="rId13"/>
    <p:sldId id="266" r:id="rId14"/>
    <p:sldId id="267" r:id="rId15"/>
    <p:sldId id="268" r:id="rId16"/>
    <p:sldId id="269" r:id="rId17"/>
    <p:sldId id="300" r:id="rId18"/>
    <p:sldId id="271" r:id="rId19"/>
    <p:sldId id="272" r:id="rId20"/>
    <p:sldId id="273" r:id="rId21"/>
    <p:sldId id="274" r:id="rId22"/>
    <p:sldId id="275" r:id="rId23"/>
    <p:sldId id="276" r:id="rId24"/>
    <p:sldId id="326" r:id="rId25"/>
    <p:sldId id="327" r:id="rId26"/>
    <p:sldId id="301" r:id="rId27"/>
    <p:sldId id="278" r:id="rId28"/>
    <p:sldId id="279" r:id="rId29"/>
    <p:sldId id="280" r:id="rId30"/>
    <p:sldId id="281" r:id="rId31"/>
    <p:sldId id="282" r:id="rId32"/>
    <p:sldId id="304" r:id="rId33"/>
    <p:sldId id="305" r:id="rId34"/>
    <p:sldId id="307" r:id="rId35"/>
    <p:sldId id="286" r:id="rId36"/>
    <p:sldId id="287" r:id="rId37"/>
    <p:sldId id="288" r:id="rId38"/>
    <p:sldId id="289" r:id="rId39"/>
    <p:sldId id="290" r:id="rId40"/>
    <p:sldId id="291" r:id="rId41"/>
    <p:sldId id="306" r:id="rId42"/>
    <p:sldId id="313" r:id="rId43"/>
    <p:sldId id="293" r:id="rId44"/>
    <p:sldId id="315" r:id="rId45"/>
    <p:sldId id="294" r:id="rId46"/>
    <p:sldId id="296" r:id="rId47"/>
    <p:sldId id="298" r:id="rId48"/>
    <p:sldId id="299" r:id="rId49"/>
    <p:sldId id="312" r:id="rId50"/>
    <p:sldId id="318" r:id="rId51"/>
    <p:sldId id="320" r:id="rId52"/>
    <p:sldId id="321" r:id="rId53"/>
    <p:sldId id="322" r:id="rId54"/>
    <p:sldId id="323" r:id="rId55"/>
    <p:sldId id="324" r:id="rId56"/>
    <p:sldId id="319" r:id="rId57"/>
    <p:sldId id="329" r:id="rId58"/>
    <p:sldId id="330" r:id="rId59"/>
    <p:sldId id="331" r:id="rId60"/>
    <p:sldId id="332" r:id="rId61"/>
    <p:sldId id="333" r:id="rId62"/>
    <p:sldId id="334"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2" autoAdjust="0"/>
    <p:restoredTop sz="92497" autoAdjust="0"/>
  </p:normalViewPr>
  <p:slideViewPr>
    <p:cSldViewPr>
      <p:cViewPr varScale="1">
        <p:scale>
          <a:sx n="106" d="100"/>
          <a:sy n="106" d="100"/>
        </p:scale>
        <p:origin x="1362"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l">
              <a:defRPr/>
            </a:pPr>
            <a:r>
              <a:rPr lang="ru-RU" dirty="0"/>
              <a:t>Проводится ли в Вашей организации работа по внедрению профессиональных стандартов?</a:t>
            </a:r>
          </a:p>
        </c:rich>
      </c:tx>
      <c:layout>
        <c:manualLayout>
          <c:xMode val="edge"/>
          <c:yMode val="edge"/>
          <c:x val="6.5592054063779012E-4"/>
          <c:y val="1.4416983433523798E-2"/>
        </c:manualLayout>
      </c:layout>
      <c:overlay val="0"/>
    </c:title>
    <c:autoTitleDeleted val="0"/>
    <c:plotArea>
      <c:layout>
        <c:manualLayout>
          <c:layoutTarget val="inner"/>
          <c:xMode val="edge"/>
          <c:yMode val="edge"/>
          <c:x val="5.5746362706691997E-2"/>
          <c:y val="0.18857288548272597"/>
          <c:w val="0.92945994993019854"/>
          <c:h val="0.51986439687735131"/>
        </c:manualLayout>
      </c:layout>
      <c:barChart>
        <c:barDir val="col"/>
        <c:grouping val="clustered"/>
        <c:varyColors val="0"/>
        <c:ser>
          <c:idx val="0"/>
          <c:order val="0"/>
          <c:tx>
            <c:strRef>
              <c:f>Лист1!$B$1</c:f>
              <c:strCache>
                <c:ptCount val="1"/>
                <c:pt idx="0">
                  <c:v>Организована ли в Вашей организации работа по внедрению профессиональных стандартов</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Профессиональные стандарты только начинают применяться в организации</c:v>
                </c:pt>
                <c:pt idx="1">
                  <c:v>Планируется внедрение профессиональных стандартов в ближайшее время</c:v>
                </c:pt>
                <c:pt idx="2">
                  <c:v>Внедрение профессиональных стандартов практически полностью осуществлено</c:v>
                </c:pt>
                <c:pt idx="3">
                  <c:v>Планируется внедрение профессиональных стандартов в отдалённой перспективе</c:v>
                </c:pt>
                <c:pt idx="4">
                  <c:v>Не планируется внедрение профессиональных стандартов в организации</c:v>
                </c:pt>
              </c:strCache>
            </c:strRef>
          </c:cat>
          <c:val>
            <c:numRef>
              <c:f>Лист1!$B$2:$B$6</c:f>
              <c:numCache>
                <c:formatCode>0</c:formatCode>
                <c:ptCount val="5"/>
                <c:pt idx="0">
                  <c:v>33.409474625086894</c:v>
                </c:pt>
                <c:pt idx="1">
                  <c:v>27.711292084616005</c:v>
                </c:pt>
                <c:pt idx="2">
                  <c:v>27.122852318999001</c:v>
                </c:pt>
                <c:pt idx="3">
                  <c:v>7.8185519912602945</c:v>
                </c:pt>
                <c:pt idx="4">
                  <c:v>3.9378289800376987</c:v>
                </c:pt>
              </c:numCache>
            </c:numRef>
          </c:val>
          <c:extLst>
            <c:ext xmlns:c16="http://schemas.microsoft.com/office/drawing/2014/chart" uri="{C3380CC4-5D6E-409C-BE32-E72D297353CC}">
              <c16:uniqueId val="{00000000-9382-46BD-9AFB-3A5D574BB3C9}"/>
            </c:ext>
          </c:extLst>
        </c:ser>
        <c:dLbls>
          <c:showLegendKey val="0"/>
          <c:showVal val="0"/>
          <c:showCatName val="0"/>
          <c:showSerName val="0"/>
          <c:showPercent val="0"/>
          <c:showBubbleSize val="0"/>
        </c:dLbls>
        <c:gapWidth val="150"/>
        <c:axId val="145615872"/>
        <c:axId val="145654528"/>
      </c:barChart>
      <c:catAx>
        <c:axId val="145615872"/>
        <c:scaling>
          <c:orientation val="minMax"/>
        </c:scaling>
        <c:delete val="0"/>
        <c:axPos val="b"/>
        <c:numFmt formatCode="General"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ru-RU"/>
          </a:p>
        </c:txPr>
        <c:crossAx val="145654528"/>
        <c:crosses val="autoZero"/>
        <c:auto val="1"/>
        <c:lblAlgn val="ctr"/>
        <c:lblOffset val="100"/>
        <c:noMultiLvlLbl val="0"/>
      </c:catAx>
      <c:valAx>
        <c:axId val="145654528"/>
        <c:scaling>
          <c:orientation val="minMax"/>
        </c:scaling>
        <c:delete val="0"/>
        <c:axPos val="l"/>
        <c:majorGridlines/>
        <c:numFmt formatCode="0" sourceLinked="1"/>
        <c:majorTickMark val="out"/>
        <c:minorTickMark val="none"/>
        <c:tickLblPos val="nextTo"/>
        <c:crossAx val="1456158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5.3677449536773565E-2"/>
          <c:y val="3.7470654683153783E-2"/>
          <c:w val="0.9320779007974862"/>
          <c:h val="0.6975293001027747"/>
        </c:manualLayout>
      </c:layout>
      <c:bar3DChart>
        <c:barDir val="col"/>
        <c:grouping val="stacked"/>
        <c:varyColors val="0"/>
        <c:ser>
          <c:idx val="0"/>
          <c:order val="0"/>
          <c:tx>
            <c:strRef>
              <c:f>Лист1!$B$1</c:f>
              <c:strCache>
                <c:ptCount val="1"/>
                <c:pt idx="0">
                  <c:v>Ряд 1</c:v>
                </c:pt>
              </c:strCache>
            </c:strRef>
          </c:tx>
          <c:invertIfNegative val="0"/>
          <c:cat>
            <c:strRef>
              <c:f>Лист1!$A$2:$A$8</c:f>
              <c:strCache>
                <c:ptCount val="7"/>
                <c:pt idx="0">
                  <c:v>Обучение персонала</c:v>
                </c:pt>
                <c:pt idx="1">
                  <c:v>Аттестация работников</c:v>
                </c:pt>
                <c:pt idx="2">
                  <c:v>Подбор персонала</c:v>
                </c:pt>
                <c:pt idx="3">
                  <c:v>Оплата труда</c:v>
                </c:pt>
                <c:pt idx="4">
                  <c:v>Оценка персонала</c:v>
                </c:pt>
                <c:pt idx="5">
                  <c:v>Формирование кадрового резерва</c:v>
                </c:pt>
                <c:pt idx="6">
                  <c:v>Адаптация работников</c:v>
                </c:pt>
              </c:strCache>
            </c:strRef>
          </c:cat>
          <c:val>
            <c:numRef>
              <c:f>Лист1!$B$2:$B$8</c:f>
              <c:numCache>
                <c:formatCode>0</c:formatCode>
                <c:ptCount val="7"/>
                <c:pt idx="0">
                  <c:v>23.966654468532987</c:v>
                </c:pt>
                <c:pt idx="1">
                  <c:v>23.051794464427999</c:v>
                </c:pt>
                <c:pt idx="2">
                  <c:v>20.894509947428986</c:v>
                </c:pt>
                <c:pt idx="3">
                  <c:v>11.297851640945998</c:v>
                </c:pt>
                <c:pt idx="4">
                  <c:v>8.9227858156535067</c:v>
                </c:pt>
                <c:pt idx="5">
                  <c:v>7.5562973607405004</c:v>
                </c:pt>
                <c:pt idx="6">
                  <c:v>3.9245262810271075</c:v>
                </c:pt>
              </c:numCache>
            </c:numRef>
          </c:val>
          <c:extLst>
            <c:ext xmlns:c16="http://schemas.microsoft.com/office/drawing/2014/chart" uri="{C3380CC4-5D6E-409C-BE32-E72D297353CC}">
              <c16:uniqueId val="{00000000-8C3A-482E-8E46-201F4E0D93B8}"/>
            </c:ext>
          </c:extLst>
        </c:ser>
        <c:dLbls>
          <c:showLegendKey val="0"/>
          <c:showVal val="0"/>
          <c:showCatName val="0"/>
          <c:showSerName val="0"/>
          <c:showPercent val="0"/>
          <c:showBubbleSize val="0"/>
        </c:dLbls>
        <c:gapWidth val="150"/>
        <c:shape val="cylinder"/>
        <c:axId val="66676608"/>
        <c:axId val="66678144"/>
        <c:axId val="0"/>
      </c:bar3DChart>
      <c:catAx>
        <c:axId val="66676608"/>
        <c:scaling>
          <c:orientation val="minMax"/>
        </c:scaling>
        <c:delete val="0"/>
        <c:axPos val="b"/>
        <c:numFmt formatCode="General" sourceLinked="0"/>
        <c:majorTickMark val="out"/>
        <c:minorTickMark val="none"/>
        <c:tickLblPos val="nextTo"/>
        <c:txPr>
          <a:bodyPr/>
          <a:lstStyle/>
          <a:p>
            <a:pPr>
              <a:defRPr sz="800"/>
            </a:pPr>
            <a:endParaRPr lang="ru-RU"/>
          </a:p>
        </c:txPr>
        <c:crossAx val="66678144"/>
        <c:crosses val="autoZero"/>
        <c:auto val="1"/>
        <c:lblAlgn val="ctr"/>
        <c:lblOffset val="100"/>
        <c:noMultiLvlLbl val="0"/>
      </c:catAx>
      <c:valAx>
        <c:axId val="66678144"/>
        <c:scaling>
          <c:orientation val="minMax"/>
        </c:scaling>
        <c:delete val="0"/>
        <c:axPos val="l"/>
        <c:majorGridlines/>
        <c:numFmt formatCode="0" sourceLinked="1"/>
        <c:majorTickMark val="out"/>
        <c:minorTickMark val="none"/>
        <c:tickLblPos val="nextTo"/>
        <c:crossAx val="666766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4F30E-C8A7-4671-90EF-E8604507A6A0}" type="doc">
      <dgm:prSet loTypeId="urn:microsoft.com/office/officeart/2005/8/layout/hierarchy6" loCatId="hierarchy" qsTypeId="urn:microsoft.com/office/officeart/2005/8/quickstyle/simple3" qsCatId="simple" csTypeId="urn:microsoft.com/office/officeart/2005/8/colors/accent1_2#4" csCatId="accent1" phldr="1"/>
      <dgm:spPr/>
      <dgm:t>
        <a:bodyPr/>
        <a:lstStyle/>
        <a:p>
          <a:endParaRPr lang="ru-RU"/>
        </a:p>
      </dgm:t>
    </dgm:pt>
    <dgm:pt modelId="{C00C08EF-15CC-4E2B-954A-B2694E30C3F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800" b="0" dirty="0">
              <a:latin typeface="Tahoma" pitchFamily="34" charset="0"/>
              <a:ea typeface="Tahoma" pitchFamily="34" charset="0"/>
              <a:cs typeface="Tahoma" pitchFamily="34" charset="0"/>
            </a:rPr>
            <a:t>Обязательность применения требований профессиональных стандартов установлена для случаев, предусмотренных статьями 57 и 195.3 ТК РФ, и не зависит от формы собственности организации или статуса работодателя.</a:t>
          </a:r>
        </a:p>
      </dgm:t>
    </dgm:pt>
    <dgm:pt modelId="{6F53DB8A-6031-4A52-8126-8C3E8BC5A6E5}" type="parTrans" cxnId="{A4DD24BF-C6CF-462B-981B-8C29AB5E2DAE}">
      <dgm:prSet/>
      <dgm:spPr/>
      <dgm:t>
        <a:bodyPr/>
        <a:lstStyle/>
        <a:p>
          <a:endParaRPr lang="ru-RU"/>
        </a:p>
      </dgm:t>
    </dgm:pt>
    <dgm:pt modelId="{863CC3CD-41BA-417C-991D-29903BC4BFD5}" type="sibTrans" cxnId="{A4DD24BF-C6CF-462B-981B-8C29AB5E2DAE}">
      <dgm:prSet/>
      <dgm:spPr/>
      <dgm:t>
        <a:bodyPr/>
        <a:lstStyle/>
        <a:p>
          <a:endParaRPr lang="ru-RU"/>
        </a:p>
      </dgm:t>
    </dgm:pt>
    <dgm:pt modelId="{92FEAF5F-489D-4AAF-B8EE-EE95FD0FB4F7}">
      <dgm:prSet phldrT="[Текст]" custT="1"/>
      <dgm:spPr/>
      <dgm:t>
        <a:bodyPr/>
        <a:lstStyle/>
        <a:p>
          <a:pPr algn="ctr">
            <a:spcAft>
              <a:spcPct val="35000"/>
            </a:spcAft>
          </a:pPr>
          <a:r>
            <a:rPr lang="ru-RU" sz="1600" b="1" u="sng" dirty="0">
              <a:latin typeface="Tahoma" pitchFamily="34" charset="0"/>
              <a:ea typeface="Tahoma" pitchFamily="34" charset="0"/>
              <a:cs typeface="Tahoma" pitchFamily="34" charset="0"/>
            </a:rPr>
            <a:t>Обязательный характер</a:t>
          </a:r>
        </a:p>
        <a:p>
          <a:pPr algn="l">
            <a:spcAft>
              <a:spcPts val="0"/>
            </a:spcAft>
          </a:pPr>
          <a:r>
            <a:rPr lang="ru-RU" sz="1600" dirty="0">
              <a:latin typeface="Tahoma" pitchFamily="34" charset="0"/>
              <a:ea typeface="Tahoma" pitchFamily="34" charset="0"/>
              <a:cs typeface="Tahoma" pitchFamily="34" charset="0"/>
            </a:rPr>
            <a:t>- </a:t>
          </a:r>
          <a:r>
            <a:rPr lang="ru-RU" sz="1600" strike="noStrike" dirty="0">
              <a:latin typeface="Tahoma" pitchFamily="34" charset="0"/>
              <a:ea typeface="Tahoma" pitchFamily="34" charset="0"/>
              <a:cs typeface="Tahoma" pitchFamily="34" charset="0"/>
            </a:rPr>
            <a:t>ТК РФ Статья 195.3. «Порядок применения профессиональных стандартов» (введена Федеральным законом от 02.05.2015 N 122-ФЗ)</a:t>
          </a:r>
        </a:p>
        <a:p>
          <a:r>
            <a:rPr lang="ru-RU" sz="1600" strike="noStrike" dirty="0">
              <a:latin typeface="Tahoma" pitchFamily="34" charset="0"/>
              <a:ea typeface="Tahoma" pitchFamily="34" charset="0"/>
              <a:cs typeface="Tahoma" pitchFamily="34" charset="0"/>
            </a:rPr>
            <a:t>- ТК РФ Статья 57. «Содержание трудового договора»</a:t>
          </a:r>
        </a:p>
      </dgm:t>
    </dgm:pt>
    <dgm:pt modelId="{D348CE71-DAF5-4D3B-97C6-F0C18284D10D}" type="parTrans" cxnId="{D00A3BD1-4D13-4F6F-A442-84630731B35C}">
      <dgm:prSet/>
      <dgm:spPr/>
      <dgm:t>
        <a:bodyPr/>
        <a:lstStyle/>
        <a:p>
          <a:endParaRPr lang="ru-RU"/>
        </a:p>
      </dgm:t>
    </dgm:pt>
    <dgm:pt modelId="{197B735B-7AF2-4742-8C91-3F0DB0A3686B}" type="sibTrans" cxnId="{D00A3BD1-4D13-4F6F-A442-84630731B35C}">
      <dgm:prSet/>
      <dgm:spPr/>
      <dgm:t>
        <a:bodyPr/>
        <a:lstStyle/>
        <a:p>
          <a:endParaRPr lang="ru-RU"/>
        </a:p>
      </dgm:t>
    </dgm:pt>
    <dgm:pt modelId="{8CB7781D-A6F9-4C97-9D00-479A2BBE9CA3}">
      <dgm:prSet phldrT="[Текст]" custT="1"/>
      <dgm:spPr/>
      <dgm:t>
        <a:bodyPr/>
        <a:lstStyle/>
        <a:p>
          <a:pPr algn="l">
            <a:spcAft>
              <a:spcPct val="35000"/>
            </a:spcAft>
          </a:pPr>
          <a:r>
            <a:rPr lang="ru-RU" sz="1600" b="1" u="sng" dirty="0">
              <a:latin typeface="Tahoma" pitchFamily="34" charset="0"/>
              <a:ea typeface="Tahoma" pitchFamily="34" charset="0"/>
              <a:cs typeface="Tahoma" pitchFamily="34" charset="0"/>
            </a:rPr>
            <a:t>Рекомендательный характер</a:t>
          </a:r>
          <a:endParaRPr lang="ru-RU" sz="1600" b="1" dirty="0">
            <a:latin typeface="Tahoma" pitchFamily="34" charset="0"/>
            <a:ea typeface="Tahoma" pitchFamily="34" charset="0"/>
            <a:cs typeface="Tahoma" pitchFamily="34" charset="0"/>
          </a:endParaRPr>
        </a:p>
        <a:p>
          <a:pPr algn="l"/>
          <a:r>
            <a:rPr lang="ru-RU" sz="1600" b="0" dirty="0">
              <a:latin typeface="Tahoma" pitchFamily="34" charset="0"/>
              <a:ea typeface="Tahoma" pitchFamily="34" charset="0"/>
              <a:cs typeface="Tahoma" pitchFamily="34" charset="0"/>
            </a:rPr>
            <a:t>Характеристики квалификации, которые содержатся в профессиональных стандартах,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 обусловленных применяемыми технологиями и принятой организацией производства и труда</a:t>
          </a:r>
        </a:p>
      </dgm:t>
    </dgm:pt>
    <dgm:pt modelId="{99D6FD69-7AA0-4492-8DCD-A73B7AD2DC74}" type="parTrans" cxnId="{A9BD8AD7-CD90-447A-ABDE-E1FCCE1C1CA5}">
      <dgm:prSet/>
      <dgm:spPr/>
      <dgm:t>
        <a:bodyPr/>
        <a:lstStyle/>
        <a:p>
          <a:endParaRPr lang="ru-RU"/>
        </a:p>
      </dgm:t>
    </dgm:pt>
    <dgm:pt modelId="{2FA424E5-B97D-44C8-AABA-55EAB525639C}" type="sibTrans" cxnId="{A9BD8AD7-CD90-447A-ABDE-E1FCCE1C1CA5}">
      <dgm:prSet/>
      <dgm:spPr/>
      <dgm:t>
        <a:bodyPr/>
        <a:lstStyle/>
        <a:p>
          <a:endParaRPr lang="ru-RU"/>
        </a:p>
      </dgm:t>
    </dgm:pt>
    <dgm:pt modelId="{DA11AE95-A6B5-4CFC-A2FC-590A4E095C20}" type="pres">
      <dgm:prSet presAssocID="{81C4F30E-C8A7-4671-90EF-E8604507A6A0}" presName="mainComposite" presStyleCnt="0">
        <dgm:presLayoutVars>
          <dgm:chPref val="1"/>
          <dgm:dir/>
          <dgm:animOne val="branch"/>
          <dgm:animLvl val="lvl"/>
          <dgm:resizeHandles val="exact"/>
        </dgm:presLayoutVars>
      </dgm:prSet>
      <dgm:spPr/>
    </dgm:pt>
    <dgm:pt modelId="{A1F05BFA-1C86-46A1-BF17-37AA04AF5C52}" type="pres">
      <dgm:prSet presAssocID="{81C4F30E-C8A7-4671-90EF-E8604507A6A0}" presName="hierFlow" presStyleCnt="0"/>
      <dgm:spPr/>
    </dgm:pt>
    <dgm:pt modelId="{67C74127-D0ED-4B1D-8E61-6D198CA7C6AE}" type="pres">
      <dgm:prSet presAssocID="{81C4F30E-C8A7-4671-90EF-E8604507A6A0}" presName="hierChild1" presStyleCnt="0">
        <dgm:presLayoutVars>
          <dgm:chPref val="1"/>
          <dgm:animOne val="branch"/>
          <dgm:animLvl val="lvl"/>
        </dgm:presLayoutVars>
      </dgm:prSet>
      <dgm:spPr/>
    </dgm:pt>
    <dgm:pt modelId="{095998B4-A59B-4980-A6D5-C44C490808E8}" type="pres">
      <dgm:prSet presAssocID="{C00C08EF-15CC-4E2B-954A-B2694E30C3F5}" presName="Name14" presStyleCnt="0"/>
      <dgm:spPr/>
    </dgm:pt>
    <dgm:pt modelId="{5677FA6B-DD67-45FC-AFF4-791EAA1AB937}" type="pres">
      <dgm:prSet presAssocID="{C00C08EF-15CC-4E2B-954A-B2694E30C3F5}" presName="level1Shape" presStyleLbl="node0" presStyleIdx="0" presStyleCnt="1" custScaleX="322132" custScaleY="108817" custLinFactNeighborX="-2409" custLinFactNeighborY="-45815">
        <dgm:presLayoutVars>
          <dgm:chPref val="3"/>
        </dgm:presLayoutVars>
      </dgm:prSet>
      <dgm:spPr/>
    </dgm:pt>
    <dgm:pt modelId="{883E0F1D-6955-4E06-BE9C-41FF40CF6F93}" type="pres">
      <dgm:prSet presAssocID="{C00C08EF-15CC-4E2B-954A-B2694E30C3F5}" presName="hierChild2" presStyleCnt="0"/>
      <dgm:spPr/>
    </dgm:pt>
    <dgm:pt modelId="{62FDD080-49F4-4342-8E7F-44315F2EEA19}" type="pres">
      <dgm:prSet presAssocID="{D348CE71-DAF5-4D3B-97C6-F0C18284D10D}" presName="Name19" presStyleLbl="parChTrans1D2" presStyleIdx="0" presStyleCnt="2"/>
      <dgm:spPr/>
    </dgm:pt>
    <dgm:pt modelId="{0A957E61-D90E-4EC8-89AF-19F81C4C90CD}" type="pres">
      <dgm:prSet presAssocID="{92FEAF5F-489D-4AAF-B8EE-EE95FD0FB4F7}" presName="Name21" presStyleCnt="0"/>
      <dgm:spPr/>
    </dgm:pt>
    <dgm:pt modelId="{36EEC324-F680-404C-8A09-8585DE69110E}" type="pres">
      <dgm:prSet presAssocID="{92FEAF5F-489D-4AAF-B8EE-EE95FD0FB4F7}" presName="level2Shape" presStyleLbl="node2" presStyleIdx="0" presStyleCnt="2" custScaleX="184372" custScaleY="230484" custLinFactNeighborX="-14209" custLinFactNeighborY="-952"/>
      <dgm:spPr/>
    </dgm:pt>
    <dgm:pt modelId="{5A6E89CB-F633-4E5C-A5DF-30E607B06705}" type="pres">
      <dgm:prSet presAssocID="{92FEAF5F-489D-4AAF-B8EE-EE95FD0FB4F7}" presName="hierChild3" presStyleCnt="0"/>
      <dgm:spPr/>
    </dgm:pt>
    <dgm:pt modelId="{F36486D1-2DCE-43FF-A70A-AF29F38E1913}" type="pres">
      <dgm:prSet presAssocID="{99D6FD69-7AA0-4492-8DCD-A73B7AD2DC74}" presName="Name19" presStyleLbl="parChTrans1D2" presStyleIdx="1" presStyleCnt="2"/>
      <dgm:spPr/>
    </dgm:pt>
    <dgm:pt modelId="{8EB702B5-C586-467B-8423-B7A2CBDC1BF9}" type="pres">
      <dgm:prSet presAssocID="{8CB7781D-A6F9-4C97-9D00-479A2BBE9CA3}" presName="Name21" presStyleCnt="0"/>
      <dgm:spPr/>
    </dgm:pt>
    <dgm:pt modelId="{F5C4F00C-FDC6-40A9-AEA4-A067AEF3680D}" type="pres">
      <dgm:prSet presAssocID="{8CB7781D-A6F9-4C97-9D00-479A2BBE9CA3}" presName="level2Shape" presStyleLbl="node2" presStyleIdx="1" presStyleCnt="2" custScaleX="208626" custScaleY="230484" custLinFactNeighborX="804" custLinFactNeighborY="-1206"/>
      <dgm:spPr/>
    </dgm:pt>
    <dgm:pt modelId="{236879AE-8DAF-4B10-8161-55E18A673B03}" type="pres">
      <dgm:prSet presAssocID="{8CB7781D-A6F9-4C97-9D00-479A2BBE9CA3}" presName="hierChild3" presStyleCnt="0"/>
      <dgm:spPr/>
    </dgm:pt>
    <dgm:pt modelId="{A492D697-6B82-4A2B-A591-D91FA76EF841}" type="pres">
      <dgm:prSet presAssocID="{81C4F30E-C8A7-4671-90EF-E8604507A6A0}" presName="bgShapesFlow" presStyleCnt="0"/>
      <dgm:spPr/>
    </dgm:pt>
  </dgm:ptLst>
  <dgm:cxnLst>
    <dgm:cxn modelId="{461BBF60-F01B-4B42-983C-2C9FA07E6E4B}" type="presOf" srcId="{99D6FD69-7AA0-4492-8DCD-A73B7AD2DC74}" destId="{F36486D1-2DCE-43FF-A70A-AF29F38E1913}" srcOrd="0" destOrd="0" presId="urn:microsoft.com/office/officeart/2005/8/layout/hierarchy6"/>
    <dgm:cxn modelId="{3D032F7B-3B28-4A48-ABF5-770CB6CD860A}" type="presOf" srcId="{8CB7781D-A6F9-4C97-9D00-479A2BBE9CA3}" destId="{F5C4F00C-FDC6-40A9-AEA4-A067AEF3680D}" srcOrd="0" destOrd="0" presId="urn:microsoft.com/office/officeart/2005/8/layout/hierarchy6"/>
    <dgm:cxn modelId="{A4DD24BF-C6CF-462B-981B-8C29AB5E2DAE}" srcId="{81C4F30E-C8A7-4671-90EF-E8604507A6A0}" destId="{C00C08EF-15CC-4E2B-954A-B2694E30C3F5}" srcOrd="0" destOrd="0" parTransId="{6F53DB8A-6031-4A52-8126-8C3E8BC5A6E5}" sibTransId="{863CC3CD-41BA-417C-991D-29903BC4BFD5}"/>
    <dgm:cxn modelId="{D00A3BD1-4D13-4F6F-A442-84630731B35C}" srcId="{C00C08EF-15CC-4E2B-954A-B2694E30C3F5}" destId="{92FEAF5F-489D-4AAF-B8EE-EE95FD0FB4F7}" srcOrd="0" destOrd="0" parTransId="{D348CE71-DAF5-4D3B-97C6-F0C18284D10D}" sibTransId="{197B735B-7AF2-4742-8C91-3F0DB0A3686B}"/>
    <dgm:cxn modelId="{0DD98AD1-4229-4E91-B579-2AEB2BAD57A7}" type="presOf" srcId="{92FEAF5F-489D-4AAF-B8EE-EE95FD0FB4F7}" destId="{36EEC324-F680-404C-8A09-8585DE69110E}" srcOrd="0" destOrd="0" presId="urn:microsoft.com/office/officeart/2005/8/layout/hierarchy6"/>
    <dgm:cxn modelId="{A9BD8AD7-CD90-447A-ABDE-E1FCCE1C1CA5}" srcId="{C00C08EF-15CC-4E2B-954A-B2694E30C3F5}" destId="{8CB7781D-A6F9-4C97-9D00-479A2BBE9CA3}" srcOrd="1" destOrd="0" parTransId="{99D6FD69-7AA0-4492-8DCD-A73B7AD2DC74}" sibTransId="{2FA424E5-B97D-44C8-AABA-55EAB525639C}"/>
    <dgm:cxn modelId="{AD0374E1-22B8-4952-BDA0-2FBCB53F22D1}" type="presOf" srcId="{C00C08EF-15CC-4E2B-954A-B2694E30C3F5}" destId="{5677FA6B-DD67-45FC-AFF4-791EAA1AB937}" srcOrd="0" destOrd="0" presId="urn:microsoft.com/office/officeart/2005/8/layout/hierarchy6"/>
    <dgm:cxn modelId="{D52AB2EA-C2E9-43CB-B570-84B948FBAC4B}" type="presOf" srcId="{81C4F30E-C8A7-4671-90EF-E8604507A6A0}" destId="{DA11AE95-A6B5-4CFC-A2FC-590A4E095C20}" srcOrd="0" destOrd="0" presId="urn:microsoft.com/office/officeart/2005/8/layout/hierarchy6"/>
    <dgm:cxn modelId="{8B8D2FEF-8D64-4991-865A-477C2EADF78B}" type="presOf" srcId="{D348CE71-DAF5-4D3B-97C6-F0C18284D10D}" destId="{62FDD080-49F4-4342-8E7F-44315F2EEA19}" srcOrd="0" destOrd="0" presId="urn:microsoft.com/office/officeart/2005/8/layout/hierarchy6"/>
    <dgm:cxn modelId="{63DD0FEF-6836-43DC-B53A-19B3C841C7C6}" type="presParOf" srcId="{DA11AE95-A6B5-4CFC-A2FC-590A4E095C20}" destId="{A1F05BFA-1C86-46A1-BF17-37AA04AF5C52}" srcOrd="0" destOrd="0" presId="urn:microsoft.com/office/officeart/2005/8/layout/hierarchy6"/>
    <dgm:cxn modelId="{595B048A-37DE-4AF0-A965-A6D15D286398}" type="presParOf" srcId="{A1F05BFA-1C86-46A1-BF17-37AA04AF5C52}" destId="{67C74127-D0ED-4B1D-8E61-6D198CA7C6AE}" srcOrd="0" destOrd="0" presId="urn:microsoft.com/office/officeart/2005/8/layout/hierarchy6"/>
    <dgm:cxn modelId="{5C88AB30-7647-4731-BDF4-1B976772E465}" type="presParOf" srcId="{67C74127-D0ED-4B1D-8E61-6D198CA7C6AE}" destId="{095998B4-A59B-4980-A6D5-C44C490808E8}" srcOrd="0" destOrd="0" presId="urn:microsoft.com/office/officeart/2005/8/layout/hierarchy6"/>
    <dgm:cxn modelId="{F5083173-72C0-45DA-8B26-7EEAF0CC9B13}" type="presParOf" srcId="{095998B4-A59B-4980-A6D5-C44C490808E8}" destId="{5677FA6B-DD67-45FC-AFF4-791EAA1AB937}" srcOrd="0" destOrd="0" presId="urn:microsoft.com/office/officeart/2005/8/layout/hierarchy6"/>
    <dgm:cxn modelId="{060C254E-DA4E-45E7-9566-0A35C61D4752}" type="presParOf" srcId="{095998B4-A59B-4980-A6D5-C44C490808E8}" destId="{883E0F1D-6955-4E06-BE9C-41FF40CF6F93}" srcOrd="1" destOrd="0" presId="urn:microsoft.com/office/officeart/2005/8/layout/hierarchy6"/>
    <dgm:cxn modelId="{8503F16F-11EC-438C-BA71-732CE2C9D11F}" type="presParOf" srcId="{883E0F1D-6955-4E06-BE9C-41FF40CF6F93}" destId="{62FDD080-49F4-4342-8E7F-44315F2EEA19}" srcOrd="0" destOrd="0" presId="urn:microsoft.com/office/officeart/2005/8/layout/hierarchy6"/>
    <dgm:cxn modelId="{5FCAAEA7-3A0A-4DDA-9DAF-9E13FFD5EC93}" type="presParOf" srcId="{883E0F1D-6955-4E06-BE9C-41FF40CF6F93}" destId="{0A957E61-D90E-4EC8-89AF-19F81C4C90CD}" srcOrd="1" destOrd="0" presId="urn:microsoft.com/office/officeart/2005/8/layout/hierarchy6"/>
    <dgm:cxn modelId="{F86F0AD8-0E97-455C-8604-83FFE512C2F8}" type="presParOf" srcId="{0A957E61-D90E-4EC8-89AF-19F81C4C90CD}" destId="{36EEC324-F680-404C-8A09-8585DE69110E}" srcOrd="0" destOrd="0" presId="urn:microsoft.com/office/officeart/2005/8/layout/hierarchy6"/>
    <dgm:cxn modelId="{899CBDB5-1221-4E23-ACC5-F3797C343DDD}" type="presParOf" srcId="{0A957E61-D90E-4EC8-89AF-19F81C4C90CD}" destId="{5A6E89CB-F633-4E5C-A5DF-30E607B06705}" srcOrd="1" destOrd="0" presId="urn:microsoft.com/office/officeart/2005/8/layout/hierarchy6"/>
    <dgm:cxn modelId="{E365C985-E546-4A17-885A-7E9B17324C77}" type="presParOf" srcId="{883E0F1D-6955-4E06-BE9C-41FF40CF6F93}" destId="{F36486D1-2DCE-43FF-A70A-AF29F38E1913}" srcOrd="2" destOrd="0" presId="urn:microsoft.com/office/officeart/2005/8/layout/hierarchy6"/>
    <dgm:cxn modelId="{DDE8111D-2D55-4E47-B950-96DDA5131A83}" type="presParOf" srcId="{883E0F1D-6955-4E06-BE9C-41FF40CF6F93}" destId="{8EB702B5-C586-467B-8423-B7A2CBDC1BF9}" srcOrd="3" destOrd="0" presId="urn:microsoft.com/office/officeart/2005/8/layout/hierarchy6"/>
    <dgm:cxn modelId="{1F8CD096-7295-499B-8280-925A9D06A1CD}" type="presParOf" srcId="{8EB702B5-C586-467B-8423-B7A2CBDC1BF9}" destId="{F5C4F00C-FDC6-40A9-AEA4-A067AEF3680D}" srcOrd="0" destOrd="0" presId="urn:microsoft.com/office/officeart/2005/8/layout/hierarchy6"/>
    <dgm:cxn modelId="{4AA986B8-2656-41BF-A72B-BDBF29FC6A85}" type="presParOf" srcId="{8EB702B5-C586-467B-8423-B7A2CBDC1BF9}" destId="{236879AE-8DAF-4B10-8161-55E18A673B03}" srcOrd="1" destOrd="0" presId="urn:microsoft.com/office/officeart/2005/8/layout/hierarchy6"/>
    <dgm:cxn modelId="{0CAEC35E-8391-4F99-A28A-A700F7A4D872}" type="presParOf" srcId="{DA11AE95-A6B5-4CFC-A2FC-590A4E095C20}" destId="{A492D697-6B82-4A2B-A591-D91FA76EF84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6AA35-923F-4453-8937-AF252EA88461}" type="doc">
      <dgm:prSet loTypeId="urn:microsoft.com/office/officeart/2005/8/layout/vList2" loCatId="list" qsTypeId="urn:microsoft.com/office/officeart/2005/8/quickstyle/simple3" qsCatId="simple" csTypeId="urn:microsoft.com/office/officeart/2005/8/colors/accent1_2#5" csCatId="accent1" phldr="1"/>
      <dgm:spPr/>
      <dgm:t>
        <a:bodyPr/>
        <a:lstStyle/>
        <a:p>
          <a:endParaRPr lang="ru-RU"/>
        </a:p>
      </dgm:t>
    </dgm:pt>
    <dgm:pt modelId="{9A8988F3-ADCC-45AB-8867-B37393779D64}">
      <dgm:prSet phldrT="[Текст]"/>
      <dgm:spPr/>
      <dgm:t>
        <a:bodyPr/>
        <a:lstStyle/>
        <a:p>
          <a:r>
            <a:rPr lang="en-US" b="0" dirty="0">
              <a:latin typeface="Tahoma" pitchFamily="34" charset="0"/>
              <a:ea typeface="Tahoma" pitchFamily="34" charset="0"/>
              <a:cs typeface="Tahoma" pitchFamily="34" charset="0"/>
            </a:rPr>
            <a:t>1. </a:t>
          </a:r>
          <a:r>
            <a:rPr lang="ru-RU" b="0" dirty="0">
              <a:latin typeface="Tahoma" pitchFamily="34" charset="0"/>
              <a:ea typeface="Tahoma" pitchFamily="34" charset="0"/>
              <a:cs typeface="Tahoma" pitchFamily="34" charset="0"/>
            </a:rPr>
            <a:t>Наименования должностей (профессий) (ст. 57 ТК РФ):</a:t>
          </a:r>
          <a:endParaRPr lang="ru-RU" b="0" dirty="0"/>
        </a:p>
      </dgm:t>
    </dgm:pt>
    <dgm:pt modelId="{4A629BF3-2E83-4BAC-AF24-F6AE12AE9FB8}" type="parTrans" cxnId="{4609176B-7AA7-4E40-9A3E-B0E5BC656456}">
      <dgm:prSet/>
      <dgm:spPr/>
      <dgm:t>
        <a:bodyPr/>
        <a:lstStyle/>
        <a:p>
          <a:endParaRPr lang="ru-RU" b="0"/>
        </a:p>
      </dgm:t>
    </dgm:pt>
    <dgm:pt modelId="{385A8661-319C-437B-AFE8-7DF4FFF74FD9}" type="sibTrans" cxnId="{4609176B-7AA7-4E40-9A3E-B0E5BC656456}">
      <dgm:prSet/>
      <dgm:spPr/>
      <dgm:t>
        <a:bodyPr/>
        <a:lstStyle/>
        <a:p>
          <a:endParaRPr lang="ru-RU" b="0"/>
        </a:p>
      </dgm:t>
    </dgm:pt>
    <dgm:pt modelId="{065A8847-70AD-420D-A1C6-D6C9CDD88BEC}">
      <dgm:prSet phldrT="[Текст]"/>
      <dgm:spPr/>
      <dgm:t>
        <a:bodyPr/>
        <a:lstStyle/>
        <a:p>
          <a:r>
            <a:rPr lang="ru-RU" b="0" dirty="0">
              <a:solidFill>
                <a:srgbClr val="FF0000"/>
              </a:solidFill>
              <a:latin typeface="Tahoma" pitchFamily="34" charset="0"/>
              <a:ea typeface="Tahoma" pitchFamily="34" charset="0"/>
              <a:cs typeface="Tahoma" pitchFamily="34" charset="0"/>
            </a:rPr>
            <a:t>Если работнику установлены льготы, компенсации или существуют ограничения  по выполнению работ по должностям, профессиям, то ущемление прав работника в этом случае не допустимо.</a:t>
          </a:r>
          <a:endParaRPr lang="ru-RU" b="0" dirty="0">
            <a:solidFill>
              <a:srgbClr val="FF0000"/>
            </a:solidFill>
          </a:endParaRPr>
        </a:p>
      </dgm:t>
    </dgm:pt>
    <dgm:pt modelId="{1F4D78DE-046E-4341-971D-7E9BF49CE8B0}" type="parTrans" cxnId="{583EC17C-2194-4FD1-92B7-FD94F8A89A84}">
      <dgm:prSet/>
      <dgm:spPr/>
      <dgm:t>
        <a:bodyPr/>
        <a:lstStyle/>
        <a:p>
          <a:endParaRPr lang="ru-RU" b="0"/>
        </a:p>
      </dgm:t>
    </dgm:pt>
    <dgm:pt modelId="{8743E9AB-8417-4630-B10B-013A4E50AA97}" type="sibTrans" cxnId="{583EC17C-2194-4FD1-92B7-FD94F8A89A84}">
      <dgm:prSet/>
      <dgm:spPr/>
      <dgm:t>
        <a:bodyPr/>
        <a:lstStyle/>
        <a:p>
          <a:endParaRPr lang="ru-RU" b="0"/>
        </a:p>
      </dgm:t>
    </dgm:pt>
    <dgm:pt modelId="{FEFA49B4-C7E3-4E83-A0EF-F1F72A3A7014}">
      <dgm:prSet phldrT="[Текст]"/>
      <dgm:spPr/>
      <dgm:t>
        <a:bodyPr/>
        <a:lstStyle/>
        <a:p>
          <a:r>
            <a:rPr lang="en-US" b="0" dirty="0">
              <a:latin typeface="Tahoma" pitchFamily="34" charset="0"/>
              <a:ea typeface="Tahoma" pitchFamily="34" charset="0"/>
              <a:cs typeface="Tahoma" pitchFamily="34" charset="0"/>
            </a:rPr>
            <a:t>2. </a:t>
          </a:r>
          <a:r>
            <a:rPr lang="ru-RU" b="0" dirty="0">
              <a:latin typeface="Tahoma" pitchFamily="34" charset="0"/>
              <a:ea typeface="Tahoma" pitchFamily="34" charset="0"/>
              <a:cs typeface="Tahoma" pitchFamily="34" charset="0"/>
            </a:rPr>
            <a:t>ПС применяются с учетом требований нормативных правовых актов</a:t>
          </a:r>
          <a:endParaRPr lang="ru-RU" b="0" dirty="0"/>
        </a:p>
      </dgm:t>
    </dgm:pt>
    <dgm:pt modelId="{859A23DF-F97F-49F0-A569-D102246EDB4F}" type="parTrans" cxnId="{6698B91C-7E53-4FFF-B55F-D073DDB08E3D}">
      <dgm:prSet/>
      <dgm:spPr/>
      <dgm:t>
        <a:bodyPr/>
        <a:lstStyle/>
        <a:p>
          <a:endParaRPr lang="ru-RU" b="0"/>
        </a:p>
      </dgm:t>
    </dgm:pt>
    <dgm:pt modelId="{D69793AE-9411-4688-91EF-AA230916418E}" type="sibTrans" cxnId="{6698B91C-7E53-4FFF-B55F-D073DDB08E3D}">
      <dgm:prSet/>
      <dgm:spPr/>
      <dgm:t>
        <a:bodyPr/>
        <a:lstStyle/>
        <a:p>
          <a:endParaRPr lang="ru-RU" b="0"/>
        </a:p>
      </dgm:t>
    </dgm:pt>
    <dgm:pt modelId="{76F052F1-B8BA-454E-AE25-50CD612EBE9F}">
      <dgm:prSet phldrT="[Текст]"/>
      <dgm:spPr/>
      <dgm:t>
        <a:bodyPr/>
        <a:lstStyle/>
        <a:p>
          <a:r>
            <a:rPr lang="en-US" b="0" dirty="0">
              <a:latin typeface="Tahoma" pitchFamily="34" charset="0"/>
              <a:ea typeface="Tahoma" pitchFamily="34" charset="0"/>
              <a:cs typeface="Tahoma" pitchFamily="34" charset="0"/>
            </a:rPr>
            <a:t>3. </a:t>
          </a:r>
          <a:r>
            <a:rPr lang="ru-RU" b="0" dirty="0">
              <a:latin typeface="Tahoma" pitchFamily="34" charset="0"/>
              <a:ea typeface="Tahoma" pitchFamily="34" charset="0"/>
              <a:cs typeface="Tahoma" pitchFamily="34" charset="0"/>
            </a:rPr>
            <a:t>ПС  - не должностная инструкция</a:t>
          </a:r>
          <a:endParaRPr lang="ru-RU" b="0" dirty="0"/>
        </a:p>
      </dgm:t>
    </dgm:pt>
    <dgm:pt modelId="{0F47C578-FD56-4B55-9F5B-1E7F6831C668}" type="parTrans" cxnId="{E252C6D4-D630-41D0-9D82-1A5157CC0F1F}">
      <dgm:prSet/>
      <dgm:spPr/>
      <dgm:t>
        <a:bodyPr/>
        <a:lstStyle/>
        <a:p>
          <a:endParaRPr lang="ru-RU" b="0"/>
        </a:p>
      </dgm:t>
    </dgm:pt>
    <dgm:pt modelId="{3BD8D0AD-64BB-4DD6-9FAD-290B79C7E586}" type="sibTrans" cxnId="{E252C6D4-D630-41D0-9D82-1A5157CC0F1F}">
      <dgm:prSet/>
      <dgm:spPr/>
      <dgm:t>
        <a:bodyPr/>
        <a:lstStyle/>
        <a:p>
          <a:endParaRPr lang="ru-RU" b="0"/>
        </a:p>
      </dgm:t>
    </dgm:pt>
    <dgm:pt modelId="{62327F1F-2E78-408C-B321-7631626A480B}" type="pres">
      <dgm:prSet presAssocID="{F966AA35-923F-4453-8937-AF252EA88461}" presName="linear" presStyleCnt="0">
        <dgm:presLayoutVars>
          <dgm:animLvl val="lvl"/>
          <dgm:resizeHandles val="exact"/>
        </dgm:presLayoutVars>
      </dgm:prSet>
      <dgm:spPr/>
    </dgm:pt>
    <dgm:pt modelId="{F7DD58D5-7671-48E5-B13E-B273143C7764}" type="pres">
      <dgm:prSet presAssocID="{9A8988F3-ADCC-45AB-8867-B37393779D64}" presName="parentText" presStyleLbl="node1" presStyleIdx="0" presStyleCnt="3" custLinFactNeighborX="213" custLinFactNeighborY="-485">
        <dgm:presLayoutVars>
          <dgm:chMax val="0"/>
          <dgm:bulletEnabled val="1"/>
        </dgm:presLayoutVars>
      </dgm:prSet>
      <dgm:spPr/>
    </dgm:pt>
    <dgm:pt modelId="{67D0EC6D-545B-45B2-B9AA-A017C3DD0BC7}" type="pres">
      <dgm:prSet presAssocID="{9A8988F3-ADCC-45AB-8867-B37393779D64}" presName="childText" presStyleLbl="revTx" presStyleIdx="0" presStyleCnt="1">
        <dgm:presLayoutVars>
          <dgm:bulletEnabled val="1"/>
        </dgm:presLayoutVars>
      </dgm:prSet>
      <dgm:spPr/>
    </dgm:pt>
    <dgm:pt modelId="{18FCF355-751F-48EE-A7DD-BD968E238752}" type="pres">
      <dgm:prSet presAssocID="{FEFA49B4-C7E3-4E83-A0EF-F1F72A3A7014}" presName="parentText" presStyleLbl="node1" presStyleIdx="1" presStyleCnt="3">
        <dgm:presLayoutVars>
          <dgm:chMax val="0"/>
          <dgm:bulletEnabled val="1"/>
        </dgm:presLayoutVars>
      </dgm:prSet>
      <dgm:spPr/>
    </dgm:pt>
    <dgm:pt modelId="{C926759E-FD09-427F-8902-71EE3B907901}" type="pres">
      <dgm:prSet presAssocID="{D69793AE-9411-4688-91EF-AA230916418E}" presName="spacer" presStyleCnt="0"/>
      <dgm:spPr/>
    </dgm:pt>
    <dgm:pt modelId="{A697FE37-EF93-4E5B-A100-9F309237EC5B}" type="pres">
      <dgm:prSet presAssocID="{76F052F1-B8BA-454E-AE25-50CD612EBE9F}" presName="parentText" presStyleLbl="node1" presStyleIdx="2" presStyleCnt="3">
        <dgm:presLayoutVars>
          <dgm:chMax val="0"/>
          <dgm:bulletEnabled val="1"/>
        </dgm:presLayoutVars>
      </dgm:prSet>
      <dgm:spPr/>
    </dgm:pt>
  </dgm:ptLst>
  <dgm:cxnLst>
    <dgm:cxn modelId="{6698B91C-7E53-4FFF-B55F-D073DDB08E3D}" srcId="{F966AA35-923F-4453-8937-AF252EA88461}" destId="{FEFA49B4-C7E3-4E83-A0EF-F1F72A3A7014}" srcOrd="1" destOrd="0" parTransId="{859A23DF-F97F-49F0-A569-D102246EDB4F}" sibTransId="{D69793AE-9411-4688-91EF-AA230916418E}"/>
    <dgm:cxn modelId="{23349E31-E90F-4F43-9729-94C8DA00C2AB}" type="presOf" srcId="{F966AA35-923F-4453-8937-AF252EA88461}" destId="{62327F1F-2E78-408C-B321-7631626A480B}" srcOrd="0" destOrd="0" presId="urn:microsoft.com/office/officeart/2005/8/layout/vList2"/>
    <dgm:cxn modelId="{4609176B-7AA7-4E40-9A3E-B0E5BC656456}" srcId="{F966AA35-923F-4453-8937-AF252EA88461}" destId="{9A8988F3-ADCC-45AB-8867-B37393779D64}" srcOrd="0" destOrd="0" parTransId="{4A629BF3-2E83-4BAC-AF24-F6AE12AE9FB8}" sibTransId="{385A8661-319C-437B-AFE8-7DF4FFF74FD9}"/>
    <dgm:cxn modelId="{18FDA979-47C7-4981-A535-CF962CA750E4}" type="presOf" srcId="{9A8988F3-ADCC-45AB-8867-B37393779D64}" destId="{F7DD58D5-7671-48E5-B13E-B273143C7764}" srcOrd="0" destOrd="0" presId="urn:microsoft.com/office/officeart/2005/8/layout/vList2"/>
    <dgm:cxn modelId="{583EC17C-2194-4FD1-92B7-FD94F8A89A84}" srcId="{9A8988F3-ADCC-45AB-8867-B37393779D64}" destId="{065A8847-70AD-420D-A1C6-D6C9CDD88BEC}" srcOrd="0" destOrd="0" parTransId="{1F4D78DE-046E-4341-971D-7E9BF49CE8B0}" sibTransId="{8743E9AB-8417-4630-B10B-013A4E50AA97}"/>
    <dgm:cxn modelId="{0AFA8889-4EBC-487B-8C24-322902CC05E2}" type="presOf" srcId="{76F052F1-B8BA-454E-AE25-50CD612EBE9F}" destId="{A697FE37-EF93-4E5B-A100-9F309237EC5B}" srcOrd="0" destOrd="0" presId="urn:microsoft.com/office/officeart/2005/8/layout/vList2"/>
    <dgm:cxn modelId="{EAD9D68D-3741-44F3-B359-878F67E9C87A}" type="presOf" srcId="{065A8847-70AD-420D-A1C6-D6C9CDD88BEC}" destId="{67D0EC6D-545B-45B2-B9AA-A017C3DD0BC7}" srcOrd="0" destOrd="0" presId="urn:microsoft.com/office/officeart/2005/8/layout/vList2"/>
    <dgm:cxn modelId="{E252C6D4-D630-41D0-9D82-1A5157CC0F1F}" srcId="{F966AA35-923F-4453-8937-AF252EA88461}" destId="{76F052F1-B8BA-454E-AE25-50CD612EBE9F}" srcOrd="2" destOrd="0" parTransId="{0F47C578-FD56-4B55-9F5B-1E7F6831C668}" sibTransId="{3BD8D0AD-64BB-4DD6-9FAD-290B79C7E586}"/>
    <dgm:cxn modelId="{4F3399DF-99AA-443F-8442-33525BAA34E1}" type="presOf" srcId="{FEFA49B4-C7E3-4E83-A0EF-F1F72A3A7014}" destId="{18FCF355-751F-48EE-A7DD-BD968E238752}" srcOrd="0" destOrd="0" presId="urn:microsoft.com/office/officeart/2005/8/layout/vList2"/>
    <dgm:cxn modelId="{FD492B3B-B44C-4EDE-8A8D-5D8F0BD32BFC}" type="presParOf" srcId="{62327F1F-2E78-408C-B321-7631626A480B}" destId="{F7DD58D5-7671-48E5-B13E-B273143C7764}" srcOrd="0" destOrd="0" presId="urn:microsoft.com/office/officeart/2005/8/layout/vList2"/>
    <dgm:cxn modelId="{DE24D759-6709-4EC6-9A9A-DEE4D3C506D0}" type="presParOf" srcId="{62327F1F-2E78-408C-B321-7631626A480B}" destId="{67D0EC6D-545B-45B2-B9AA-A017C3DD0BC7}" srcOrd="1" destOrd="0" presId="urn:microsoft.com/office/officeart/2005/8/layout/vList2"/>
    <dgm:cxn modelId="{C2F23F5B-D90C-43F3-A154-87459F98C2E5}" type="presParOf" srcId="{62327F1F-2E78-408C-B321-7631626A480B}" destId="{18FCF355-751F-48EE-A7DD-BD968E238752}" srcOrd="2" destOrd="0" presId="urn:microsoft.com/office/officeart/2005/8/layout/vList2"/>
    <dgm:cxn modelId="{AE02AE74-ADB7-4189-A96D-02621FA80C7C}" type="presParOf" srcId="{62327F1F-2E78-408C-B321-7631626A480B}" destId="{C926759E-FD09-427F-8902-71EE3B907901}" srcOrd="3" destOrd="0" presId="urn:microsoft.com/office/officeart/2005/8/layout/vList2"/>
    <dgm:cxn modelId="{B3911A00-DA4D-4557-8475-82CBFCD6952B}" type="presParOf" srcId="{62327F1F-2E78-408C-B321-7631626A480B}" destId="{A697FE37-EF93-4E5B-A100-9F309237EC5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2C7C5-7BDA-4262-A473-D3A37FD9953C}" type="doc">
      <dgm:prSet loTypeId="urn:microsoft.com/office/officeart/2005/8/layout/default#1" loCatId="list" qsTypeId="urn:microsoft.com/office/officeart/2005/8/quickstyle/simple1#2" qsCatId="simple" csTypeId="urn:microsoft.com/office/officeart/2005/8/colors/accent1_2#6" csCatId="accent1" phldr="1"/>
      <dgm:spPr/>
      <dgm:t>
        <a:bodyPr/>
        <a:lstStyle/>
        <a:p>
          <a:endParaRPr lang="ru-RU"/>
        </a:p>
      </dgm:t>
    </dgm:pt>
    <dgm:pt modelId="{ECD53832-6EA6-4B16-97C1-A23ED97C7285}">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0" dirty="0">
              <a:latin typeface="Tahoma" pitchFamily="34" charset="0"/>
              <a:ea typeface="Tahoma" pitchFamily="34" charset="0"/>
              <a:cs typeface="Tahoma" pitchFamily="34" charset="0"/>
            </a:rPr>
            <a:t>Отсутствие разработанного профессионального стандарта по должности/профессии/специальности в реестре профессиональных стандартов не дает основание работодателю исключать ее из штатного расписания организации или заменять на должность, по которой профессиональный стандарт уже разработан.</a:t>
          </a:r>
        </a:p>
        <a:p>
          <a:endParaRPr lang="ru-RU" sz="1800" b="0" dirty="0">
            <a:latin typeface="Tahoma" pitchFamily="34" charset="0"/>
            <a:ea typeface="Tahoma" pitchFamily="34" charset="0"/>
            <a:cs typeface="Tahoma" pitchFamily="34" charset="0"/>
          </a:endParaRPr>
        </a:p>
      </dgm:t>
    </dgm:pt>
    <dgm:pt modelId="{45DB22D9-9D96-4962-B9FD-0A3999CD6E07}" type="parTrans" cxnId="{D793C3C6-9D43-44DE-B5D3-83057FDD80C0}">
      <dgm:prSet/>
      <dgm:spPr/>
      <dgm:t>
        <a:bodyPr/>
        <a:lstStyle/>
        <a:p>
          <a:endParaRPr lang="ru-RU" sz="1700">
            <a:latin typeface="Tahoma" pitchFamily="34" charset="0"/>
            <a:ea typeface="Tahoma" pitchFamily="34" charset="0"/>
            <a:cs typeface="Tahoma" pitchFamily="34" charset="0"/>
          </a:endParaRPr>
        </a:p>
      </dgm:t>
    </dgm:pt>
    <dgm:pt modelId="{DD7704E8-E1B5-43FC-A1AA-623C6944045A}" type="sibTrans" cxnId="{D793C3C6-9D43-44DE-B5D3-83057FDD80C0}">
      <dgm:prSet/>
      <dgm:spPr/>
      <dgm:t>
        <a:bodyPr/>
        <a:lstStyle/>
        <a:p>
          <a:endParaRPr lang="ru-RU" sz="1700">
            <a:latin typeface="Tahoma" pitchFamily="34" charset="0"/>
            <a:ea typeface="Tahoma" pitchFamily="34" charset="0"/>
            <a:cs typeface="Tahoma" pitchFamily="34" charset="0"/>
          </a:endParaRPr>
        </a:p>
      </dgm:t>
    </dgm:pt>
    <dgm:pt modelId="{C4572164-4823-4FEF-9C7E-05CAEB1AEC46}">
      <dgm:prSet custT="1">
        <dgm:style>
          <a:lnRef idx="1">
            <a:schemeClr val="accent3"/>
          </a:lnRef>
          <a:fillRef idx="2">
            <a:schemeClr val="accent3"/>
          </a:fillRef>
          <a:effectRef idx="1">
            <a:schemeClr val="accent3"/>
          </a:effectRef>
          <a:fontRef idx="minor">
            <a:schemeClr val="dk1"/>
          </a:fontRef>
        </dgm:style>
      </dgm:prSet>
      <dgm:spPr/>
      <dgm:t>
        <a:bodyPr/>
        <a:lstStyle/>
        <a:p>
          <a:r>
            <a:rPr lang="ru-RU" sz="1800" b="0">
              <a:latin typeface="Tahoma" pitchFamily="34" charset="0"/>
              <a:ea typeface="Tahoma" pitchFamily="34" charset="0"/>
              <a:cs typeface="Tahoma" pitchFamily="34" charset="0"/>
            </a:rPr>
            <a:t>При отсутствии профессиональных стандартов рекомендуется пользоваться квалификационными справочниками.</a:t>
          </a:r>
          <a:endParaRPr lang="ru-RU" sz="1800" b="0" dirty="0">
            <a:latin typeface="Tahoma" pitchFamily="34" charset="0"/>
            <a:ea typeface="Tahoma" pitchFamily="34" charset="0"/>
            <a:cs typeface="Tahoma" pitchFamily="34" charset="0"/>
          </a:endParaRPr>
        </a:p>
      </dgm:t>
    </dgm:pt>
    <dgm:pt modelId="{DA27F9D6-F3BC-4B29-86C3-B16DD0030A17}" type="parTrans" cxnId="{EDF7AC36-8EE7-45D4-A2B0-BDD54E5A1802}">
      <dgm:prSet/>
      <dgm:spPr/>
      <dgm:t>
        <a:bodyPr/>
        <a:lstStyle/>
        <a:p>
          <a:endParaRPr lang="ru-RU" sz="1700">
            <a:latin typeface="Tahoma" pitchFamily="34" charset="0"/>
            <a:ea typeface="Tahoma" pitchFamily="34" charset="0"/>
            <a:cs typeface="Tahoma" pitchFamily="34" charset="0"/>
          </a:endParaRPr>
        </a:p>
      </dgm:t>
    </dgm:pt>
    <dgm:pt modelId="{FA47C3A6-7E2F-4FE0-A6C9-479DBF6D8224}" type="sibTrans" cxnId="{EDF7AC36-8EE7-45D4-A2B0-BDD54E5A1802}">
      <dgm:prSet/>
      <dgm:spPr/>
      <dgm:t>
        <a:bodyPr/>
        <a:lstStyle/>
        <a:p>
          <a:endParaRPr lang="ru-RU" sz="1700">
            <a:latin typeface="Tahoma" pitchFamily="34" charset="0"/>
            <a:ea typeface="Tahoma" pitchFamily="34" charset="0"/>
            <a:cs typeface="Tahoma" pitchFamily="34" charset="0"/>
          </a:endParaRPr>
        </a:p>
      </dgm:t>
    </dgm:pt>
    <dgm:pt modelId="{3D978F16-0449-4522-9C08-959FC2E24344}">
      <dgm:prSet custT="1">
        <dgm:style>
          <a:lnRef idx="1">
            <a:schemeClr val="dk1"/>
          </a:lnRef>
          <a:fillRef idx="2">
            <a:schemeClr val="dk1"/>
          </a:fillRef>
          <a:effectRef idx="1">
            <a:schemeClr val="dk1"/>
          </a:effectRef>
          <a:fontRef idx="minor">
            <a:schemeClr val="dk1"/>
          </a:fontRef>
        </dgm:style>
      </dgm:prSet>
      <dgm:spPr/>
      <dgm:t>
        <a:bodyPr/>
        <a:lstStyle/>
        <a:p>
          <a:r>
            <a:rPr lang="ru-RU" sz="1800" b="0">
              <a:latin typeface="Tahoma" pitchFamily="34" charset="0"/>
              <a:ea typeface="Tahoma" pitchFamily="34" charset="0"/>
              <a:cs typeface="Tahoma" pitchFamily="34" charset="0"/>
            </a:rPr>
            <a:t>Профессиональные стандарты других областей профессиональной деятельности могут быть использованы работодателем для решения кадровых вопросов </a:t>
          </a:r>
          <a:endParaRPr lang="ru-RU" sz="1800" b="0" dirty="0">
            <a:latin typeface="Tahoma" pitchFamily="34" charset="0"/>
            <a:ea typeface="Tahoma" pitchFamily="34" charset="0"/>
            <a:cs typeface="Tahoma" pitchFamily="34" charset="0"/>
          </a:endParaRPr>
        </a:p>
      </dgm:t>
    </dgm:pt>
    <dgm:pt modelId="{3ADECCC2-95A3-4451-974A-C11D93BD59C8}" type="parTrans" cxnId="{90A0D4C3-35BB-4628-BB00-789A7E57DA06}">
      <dgm:prSet/>
      <dgm:spPr/>
      <dgm:t>
        <a:bodyPr/>
        <a:lstStyle/>
        <a:p>
          <a:endParaRPr lang="ru-RU" sz="1700">
            <a:latin typeface="Tahoma" pitchFamily="34" charset="0"/>
            <a:ea typeface="Tahoma" pitchFamily="34" charset="0"/>
            <a:cs typeface="Tahoma" pitchFamily="34" charset="0"/>
          </a:endParaRPr>
        </a:p>
      </dgm:t>
    </dgm:pt>
    <dgm:pt modelId="{1AB6149F-BD38-437F-BEB1-460A06885D63}" type="sibTrans" cxnId="{90A0D4C3-35BB-4628-BB00-789A7E57DA06}">
      <dgm:prSet/>
      <dgm:spPr/>
      <dgm:t>
        <a:bodyPr/>
        <a:lstStyle/>
        <a:p>
          <a:endParaRPr lang="ru-RU" sz="1700">
            <a:latin typeface="Tahoma" pitchFamily="34" charset="0"/>
            <a:ea typeface="Tahoma" pitchFamily="34" charset="0"/>
            <a:cs typeface="Tahoma" pitchFamily="34" charset="0"/>
          </a:endParaRPr>
        </a:p>
      </dgm:t>
    </dgm:pt>
    <dgm:pt modelId="{D76CD7EC-37FC-4E61-B34F-BF65EAEB7107}" type="pres">
      <dgm:prSet presAssocID="{F792C7C5-7BDA-4262-A473-D3A37FD9953C}" presName="diagram" presStyleCnt="0">
        <dgm:presLayoutVars>
          <dgm:dir/>
          <dgm:resizeHandles val="exact"/>
        </dgm:presLayoutVars>
      </dgm:prSet>
      <dgm:spPr/>
    </dgm:pt>
    <dgm:pt modelId="{AEF73E88-7F3B-41FA-9EFC-FBCDEC3BE745}" type="pres">
      <dgm:prSet presAssocID="{ECD53832-6EA6-4B16-97C1-A23ED97C7285}" presName="node" presStyleLbl="node1" presStyleIdx="0" presStyleCnt="3" custScaleY="139302">
        <dgm:presLayoutVars>
          <dgm:bulletEnabled val="1"/>
        </dgm:presLayoutVars>
      </dgm:prSet>
      <dgm:spPr>
        <a:prstGeom prst="roundRect">
          <a:avLst/>
        </a:prstGeom>
      </dgm:spPr>
    </dgm:pt>
    <dgm:pt modelId="{BA42837D-76CD-4AA2-A5C7-D116FF5B6DEE}" type="pres">
      <dgm:prSet presAssocID="{DD7704E8-E1B5-43FC-A1AA-623C6944045A}" presName="sibTrans" presStyleCnt="0"/>
      <dgm:spPr/>
    </dgm:pt>
    <dgm:pt modelId="{DB1D4AEC-5480-4B64-99FA-B2765E2335FF}" type="pres">
      <dgm:prSet presAssocID="{3D978F16-0449-4522-9C08-959FC2E24344}" presName="node" presStyleLbl="node1" presStyleIdx="1" presStyleCnt="3" custScaleY="139302">
        <dgm:presLayoutVars>
          <dgm:bulletEnabled val="1"/>
        </dgm:presLayoutVars>
      </dgm:prSet>
      <dgm:spPr>
        <a:prstGeom prst="roundRect">
          <a:avLst/>
        </a:prstGeom>
      </dgm:spPr>
    </dgm:pt>
    <dgm:pt modelId="{9D1D2CF4-7426-4873-9DCC-4816AFDE8386}" type="pres">
      <dgm:prSet presAssocID="{1AB6149F-BD38-437F-BEB1-460A06885D63}" presName="sibTrans" presStyleCnt="0"/>
      <dgm:spPr/>
    </dgm:pt>
    <dgm:pt modelId="{27D11669-1509-4246-9995-AEA76F963EC9}" type="pres">
      <dgm:prSet presAssocID="{C4572164-4823-4FEF-9C7E-05CAEB1AEC46}" presName="node" presStyleLbl="node1" presStyleIdx="2" presStyleCnt="3" custScaleY="62944" custLinFactNeighborX="1021" custLinFactNeighborY="14923">
        <dgm:presLayoutVars>
          <dgm:bulletEnabled val="1"/>
        </dgm:presLayoutVars>
      </dgm:prSet>
      <dgm:spPr>
        <a:prstGeom prst="roundRect">
          <a:avLst/>
        </a:prstGeom>
      </dgm:spPr>
    </dgm:pt>
  </dgm:ptLst>
  <dgm:cxnLst>
    <dgm:cxn modelId="{3DEB7820-55B3-4AEF-8F92-84036D5E97B1}" type="presOf" srcId="{ECD53832-6EA6-4B16-97C1-A23ED97C7285}" destId="{AEF73E88-7F3B-41FA-9EFC-FBCDEC3BE745}" srcOrd="0" destOrd="0" presId="urn:microsoft.com/office/officeart/2005/8/layout/default#1"/>
    <dgm:cxn modelId="{EDF7AC36-8EE7-45D4-A2B0-BDD54E5A1802}" srcId="{F792C7C5-7BDA-4262-A473-D3A37FD9953C}" destId="{C4572164-4823-4FEF-9C7E-05CAEB1AEC46}" srcOrd="2" destOrd="0" parTransId="{DA27F9D6-F3BC-4B29-86C3-B16DD0030A17}" sibTransId="{FA47C3A6-7E2F-4FE0-A6C9-479DBF6D8224}"/>
    <dgm:cxn modelId="{7546B5C0-2D8D-40F3-956A-3E53CCF0F309}" type="presOf" srcId="{3D978F16-0449-4522-9C08-959FC2E24344}" destId="{DB1D4AEC-5480-4B64-99FA-B2765E2335FF}" srcOrd="0" destOrd="0" presId="urn:microsoft.com/office/officeart/2005/8/layout/default#1"/>
    <dgm:cxn modelId="{90A0D4C3-35BB-4628-BB00-789A7E57DA06}" srcId="{F792C7C5-7BDA-4262-A473-D3A37FD9953C}" destId="{3D978F16-0449-4522-9C08-959FC2E24344}" srcOrd="1" destOrd="0" parTransId="{3ADECCC2-95A3-4451-974A-C11D93BD59C8}" sibTransId="{1AB6149F-BD38-437F-BEB1-460A06885D63}"/>
    <dgm:cxn modelId="{D793C3C6-9D43-44DE-B5D3-83057FDD80C0}" srcId="{F792C7C5-7BDA-4262-A473-D3A37FD9953C}" destId="{ECD53832-6EA6-4B16-97C1-A23ED97C7285}" srcOrd="0" destOrd="0" parTransId="{45DB22D9-9D96-4962-B9FD-0A3999CD6E07}" sibTransId="{DD7704E8-E1B5-43FC-A1AA-623C6944045A}"/>
    <dgm:cxn modelId="{5A4A68E6-1574-497C-A008-EC661D5C64FF}" type="presOf" srcId="{F792C7C5-7BDA-4262-A473-D3A37FD9953C}" destId="{D76CD7EC-37FC-4E61-B34F-BF65EAEB7107}" srcOrd="0" destOrd="0" presId="urn:microsoft.com/office/officeart/2005/8/layout/default#1"/>
    <dgm:cxn modelId="{459473F1-89DB-4ACC-9FC5-D0ABBAD854F1}" type="presOf" srcId="{C4572164-4823-4FEF-9C7E-05CAEB1AEC46}" destId="{27D11669-1509-4246-9995-AEA76F963EC9}" srcOrd="0" destOrd="0" presId="urn:microsoft.com/office/officeart/2005/8/layout/default#1"/>
    <dgm:cxn modelId="{CEF04D31-7400-45C4-A260-5F90B63702EA}" type="presParOf" srcId="{D76CD7EC-37FC-4E61-B34F-BF65EAEB7107}" destId="{AEF73E88-7F3B-41FA-9EFC-FBCDEC3BE745}" srcOrd="0" destOrd="0" presId="urn:microsoft.com/office/officeart/2005/8/layout/default#1"/>
    <dgm:cxn modelId="{89E37C91-445C-43B2-8434-E03B551C76EE}" type="presParOf" srcId="{D76CD7EC-37FC-4E61-B34F-BF65EAEB7107}" destId="{BA42837D-76CD-4AA2-A5C7-D116FF5B6DEE}" srcOrd="1" destOrd="0" presId="urn:microsoft.com/office/officeart/2005/8/layout/default#1"/>
    <dgm:cxn modelId="{CCECC2AE-84D5-40AA-AA56-3EAB364CE195}" type="presParOf" srcId="{D76CD7EC-37FC-4E61-B34F-BF65EAEB7107}" destId="{DB1D4AEC-5480-4B64-99FA-B2765E2335FF}" srcOrd="2" destOrd="0" presId="urn:microsoft.com/office/officeart/2005/8/layout/default#1"/>
    <dgm:cxn modelId="{3AA973AA-3A44-407F-B21D-75C0802C70FC}" type="presParOf" srcId="{D76CD7EC-37FC-4E61-B34F-BF65EAEB7107}" destId="{9D1D2CF4-7426-4873-9DCC-4816AFDE8386}" srcOrd="3" destOrd="0" presId="urn:microsoft.com/office/officeart/2005/8/layout/default#1"/>
    <dgm:cxn modelId="{1C41284C-AC58-4EED-AC26-FD1DD69D5566}" type="presParOf" srcId="{D76CD7EC-37FC-4E61-B34F-BF65EAEB7107}" destId="{27D11669-1509-4246-9995-AEA76F963EC9}"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7FA6B-DD67-45FC-AFF4-791EAA1AB937}">
      <dsp:nvSpPr>
        <dsp:cNvPr id="0" name=""/>
        <dsp:cNvSpPr/>
      </dsp:nvSpPr>
      <dsp:spPr>
        <a:xfrm>
          <a:off x="936100" y="0"/>
          <a:ext cx="6269803" cy="1411970"/>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kern="1200" dirty="0">
              <a:latin typeface="Tahoma" pitchFamily="34" charset="0"/>
              <a:ea typeface="Tahoma" pitchFamily="34" charset="0"/>
              <a:cs typeface="Tahoma" pitchFamily="34" charset="0"/>
            </a:rPr>
            <a:t>Обязательность применения требований профессиональных стандартов установлена для случаев, предусмотренных статьями 57 и 195.3 ТК РФ, и не зависит от формы собственности организации или статуса работодателя.</a:t>
          </a:r>
        </a:p>
      </dsp:txBody>
      <dsp:txXfrm>
        <a:off x="977455" y="41355"/>
        <a:ext cx="6187093" cy="1329260"/>
      </dsp:txXfrm>
    </dsp:sp>
    <dsp:sp modelId="{62FDD080-49F4-4342-8E7F-44315F2EEA19}">
      <dsp:nvSpPr>
        <dsp:cNvPr id="0" name=""/>
        <dsp:cNvSpPr/>
      </dsp:nvSpPr>
      <dsp:spPr>
        <a:xfrm>
          <a:off x="1794258" y="1411970"/>
          <a:ext cx="2276743" cy="916172"/>
        </a:xfrm>
        <a:custGeom>
          <a:avLst/>
          <a:gdLst/>
          <a:ahLst/>
          <a:cxnLst/>
          <a:rect l="0" t="0" r="0" b="0"/>
          <a:pathLst>
            <a:path>
              <a:moveTo>
                <a:pt x="2276743" y="0"/>
              </a:moveTo>
              <a:lnTo>
                <a:pt x="2276743" y="458086"/>
              </a:lnTo>
              <a:lnTo>
                <a:pt x="0" y="458086"/>
              </a:lnTo>
              <a:lnTo>
                <a:pt x="0" y="9161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EEC324-F680-404C-8A09-8585DE69110E}">
      <dsp:nvSpPr>
        <dsp:cNvPr id="0" name=""/>
        <dsp:cNvSpPr/>
      </dsp:nvSpPr>
      <dsp:spPr>
        <a:xfrm>
          <a:off x="0" y="2328142"/>
          <a:ext cx="3588517" cy="29906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u="sng" kern="1200" dirty="0">
              <a:latin typeface="Tahoma" pitchFamily="34" charset="0"/>
              <a:ea typeface="Tahoma" pitchFamily="34" charset="0"/>
              <a:cs typeface="Tahoma" pitchFamily="34" charset="0"/>
            </a:rPr>
            <a:t>Обязательный характер</a:t>
          </a:r>
        </a:p>
        <a:p>
          <a:pPr marL="0" lvl="0" indent="0" algn="l" defTabSz="711200">
            <a:lnSpc>
              <a:spcPct val="90000"/>
            </a:lnSpc>
            <a:spcBef>
              <a:spcPct val="0"/>
            </a:spcBef>
            <a:spcAft>
              <a:spcPts val="0"/>
            </a:spcAft>
            <a:buNone/>
          </a:pPr>
          <a:r>
            <a:rPr lang="ru-RU" sz="1600" kern="1200" dirty="0">
              <a:latin typeface="Tahoma" pitchFamily="34" charset="0"/>
              <a:ea typeface="Tahoma" pitchFamily="34" charset="0"/>
              <a:cs typeface="Tahoma" pitchFamily="34" charset="0"/>
            </a:rPr>
            <a:t>- </a:t>
          </a:r>
          <a:r>
            <a:rPr lang="ru-RU" sz="1600" strike="noStrike" kern="1200" dirty="0">
              <a:latin typeface="Tahoma" pitchFamily="34" charset="0"/>
              <a:ea typeface="Tahoma" pitchFamily="34" charset="0"/>
              <a:cs typeface="Tahoma" pitchFamily="34" charset="0"/>
            </a:rPr>
            <a:t>ТК РФ Статья 195.3. «Порядок применения профессиональных стандартов» (введена Федеральным законом от 02.05.2015 N 122-ФЗ)</a:t>
          </a:r>
        </a:p>
        <a:p>
          <a:pPr marL="0" lvl="0" indent="0" defTabSz="711200">
            <a:lnSpc>
              <a:spcPct val="90000"/>
            </a:lnSpc>
            <a:spcBef>
              <a:spcPct val="0"/>
            </a:spcBef>
            <a:buNone/>
          </a:pPr>
          <a:r>
            <a:rPr lang="ru-RU" sz="1600" strike="noStrike" kern="1200" dirty="0">
              <a:latin typeface="Tahoma" pitchFamily="34" charset="0"/>
              <a:ea typeface="Tahoma" pitchFamily="34" charset="0"/>
              <a:cs typeface="Tahoma" pitchFamily="34" charset="0"/>
            </a:rPr>
            <a:t>- ТК РФ Статья 57. «Содержание трудового договора»</a:t>
          </a:r>
        </a:p>
      </dsp:txBody>
      <dsp:txXfrm>
        <a:off x="87594" y="2415736"/>
        <a:ext cx="3413329" cy="2815489"/>
      </dsp:txXfrm>
    </dsp:sp>
    <dsp:sp modelId="{F36486D1-2DCE-43FF-A70A-AF29F38E1913}">
      <dsp:nvSpPr>
        <dsp:cNvPr id="0" name=""/>
        <dsp:cNvSpPr/>
      </dsp:nvSpPr>
      <dsp:spPr>
        <a:xfrm>
          <a:off x="4071002" y="1411970"/>
          <a:ext cx="2134484" cy="912876"/>
        </a:xfrm>
        <a:custGeom>
          <a:avLst/>
          <a:gdLst/>
          <a:ahLst/>
          <a:cxnLst/>
          <a:rect l="0" t="0" r="0" b="0"/>
          <a:pathLst>
            <a:path>
              <a:moveTo>
                <a:pt x="0" y="0"/>
              </a:moveTo>
              <a:lnTo>
                <a:pt x="0" y="456438"/>
              </a:lnTo>
              <a:lnTo>
                <a:pt x="2134484" y="456438"/>
              </a:lnTo>
              <a:lnTo>
                <a:pt x="2134484" y="9128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4F00C-FDC6-40A9-AEA4-A067AEF3680D}">
      <dsp:nvSpPr>
        <dsp:cNvPr id="0" name=""/>
        <dsp:cNvSpPr/>
      </dsp:nvSpPr>
      <dsp:spPr>
        <a:xfrm>
          <a:off x="4175194" y="2324847"/>
          <a:ext cx="4060584" cy="29906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1" u="sng" kern="1200" dirty="0">
              <a:latin typeface="Tahoma" pitchFamily="34" charset="0"/>
              <a:ea typeface="Tahoma" pitchFamily="34" charset="0"/>
              <a:cs typeface="Tahoma" pitchFamily="34" charset="0"/>
            </a:rPr>
            <a:t>Рекомендательный характер</a:t>
          </a:r>
          <a:endParaRPr lang="ru-RU" sz="1600" b="1" kern="1200" dirty="0">
            <a:latin typeface="Tahoma" pitchFamily="34" charset="0"/>
            <a:ea typeface="Tahoma" pitchFamily="34" charset="0"/>
            <a:cs typeface="Tahoma" pitchFamily="34" charset="0"/>
          </a:endParaRPr>
        </a:p>
        <a:p>
          <a:pPr marL="0" lvl="0" indent="0" algn="l" defTabSz="711200">
            <a:lnSpc>
              <a:spcPct val="90000"/>
            </a:lnSpc>
            <a:spcBef>
              <a:spcPct val="0"/>
            </a:spcBef>
            <a:buNone/>
          </a:pPr>
          <a:r>
            <a:rPr lang="ru-RU" sz="1600" b="0" kern="1200" dirty="0">
              <a:latin typeface="Tahoma" pitchFamily="34" charset="0"/>
              <a:ea typeface="Tahoma" pitchFamily="34" charset="0"/>
              <a:cs typeface="Tahoma" pitchFamily="34" charset="0"/>
            </a:rPr>
            <a:t>Характеристики квалификации, которые содержатся в профессиональных стандартах,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 обусловленных применяемыми технологиями и принятой организацией производства и труда</a:t>
          </a:r>
        </a:p>
      </dsp:txBody>
      <dsp:txXfrm>
        <a:off x="4262788" y="2412441"/>
        <a:ext cx="3885396" cy="2815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D58D5-7671-48E5-B13E-B273143C7764}">
      <dsp:nvSpPr>
        <dsp:cNvPr id="0" name=""/>
        <dsp:cNvSpPr/>
      </dsp:nvSpPr>
      <dsp:spPr>
        <a:xfrm>
          <a:off x="0" y="44047"/>
          <a:ext cx="7649111" cy="11056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Tahoma" pitchFamily="34" charset="0"/>
              <a:ea typeface="Tahoma" pitchFamily="34" charset="0"/>
              <a:cs typeface="Tahoma" pitchFamily="34" charset="0"/>
            </a:rPr>
            <a:t>1. </a:t>
          </a:r>
          <a:r>
            <a:rPr lang="ru-RU" sz="2700" b="0" kern="1200" dirty="0">
              <a:latin typeface="Tahoma" pitchFamily="34" charset="0"/>
              <a:ea typeface="Tahoma" pitchFamily="34" charset="0"/>
              <a:cs typeface="Tahoma" pitchFamily="34" charset="0"/>
            </a:rPr>
            <a:t>Наименования должностей (профессий) (ст. 57 ТК РФ):</a:t>
          </a:r>
          <a:endParaRPr lang="ru-RU" sz="2700" b="0" kern="1200" dirty="0"/>
        </a:p>
      </dsp:txBody>
      <dsp:txXfrm>
        <a:off x="53973" y="98020"/>
        <a:ext cx="7541165" cy="997704"/>
      </dsp:txXfrm>
    </dsp:sp>
    <dsp:sp modelId="{67D0EC6D-545B-45B2-B9AA-A017C3DD0BC7}">
      <dsp:nvSpPr>
        <dsp:cNvPr id="0" name=""/>
        <dsp:cNvSpPr/>
      </dsp:nvSpPr>
      <dsp:spPr>
        <a:xfrm>
          <a:off x="0" y="1155796"/>
          <a:ext cx="7649111" cy="12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5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ru-RU" sz="2100" b="0" kern="1200" dirty="0">
              <a:solidFill>
                <a:srgbClr val="FF0000"/>
              </a:solidFill>
              <a:latin typeface="Tahoma" pitchFamily="34" charset="0"/>
              <a:ea typeface="Tahoma" pitchFamily="34" charset="0"/>
              <a:cs typeface="Tahoma" pitchFamily="34" charset="0"/>
            </a:rPr>
            <a:t>Если работнику установлены льготы, компенсации или существуют ограничения  по выполнению работ по должностям, профессиям, то ущемление прав работника в этом случае не допустимо.</a:t>
          </a:r>
          <a:endParaRPr lang="ru-RU" sz="2100" b="0" kern="1200" dirty="0">
            <a:solidFill>
              <a:srgbClr val="FF0000"/>
            </a:solidFill>
          </a:endParaRPr>
        </a:p>
      </dsp:txBody>
      <dsp:txXfrm>
        <a:off x="0" y="1155796"/>
        <a:ext cx="7649111" cy="1257525"/>
      </dsp:txXfrm>
    </dsp:sp>
    <dsp:sp modelId="{18FCF355-751F-48EE-A7DD-BD968E238752}">
      <dsp:nvSpPr>
        <dsp:cNvPr id="0" name=""/>
        <dsp:cNvSpPr/>
      </dsp:nvSpPr>
      <dsp:spPr>
        <a:xfrm>
          <a:off x="0" y="2413321"/>
          <a:ext cx="7649111" cy="11056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Tahoma" pitchFamily="34" charset="0"/>
              <a:ea typeface="Tahoma" pitchFamily="34" charset="0"/>
              <a:cs typeface="Tahoma" pitchFamily="34" charset="0"/>
            </a:rPr>
            <a:t>2. </a:t>
          </a:r>
          <a:r>
            <a:rPr lang="ru-RU" sz="2700" b="0" kern="1200" dirty="0">
              <a:latin typeface="Tahoma" pitchFamily="34" charset="0"/>
              <a:ea typeface="Tahoma" pitchFamily="34" charset="0"/>
              <a:cs typeface="Tahoma" pitchFamily="34" charset="0"/>
            </a:rPr>
            <a:t>ПС применяются с учетом требований нормативных правовых актов</a:t>
          </a:r>
          <a:endParaRPr lang="ru-RU" sz="2700" b="0" kern="1200" dirty="0"/>
        </a:p>
      </dsp:txBody>
      <dsp:txXfrm>
        <a:off x="53973" y="2467294"/>
        <a:ext cx="7541165" cy="997704"/>
      </dsp:txXfrm>
    </dsp:sp>
    <dsp:sp modelId="{A697FE37-EF93-4E5B-A100-9F309237EC5B}">
      <dsp:nvSpPr>
        <dsp:cNvPr id="0" name=""/>
        <dsp:cNvSpPr/>
      </dsp:nvSpPr>
      <dsp:spPr>
        <a:xfrm>
          <a:off x="0" y="3596731"/>
          <a:ext cx="7649111" cy="110565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dirty="0">
              <a:latin typeface="Tahoma" pitchFamily="34" charset="0"/>
              <a:ea typeface="Tahoma" pitchFamily="34" charset="0"/>
              <a:cs typeface="Tahoma" pitchFamily="34" charset="0"/>
            </a:rPr>
            <a:t>3. </a:t>
          </a:r>
          <a:r>
            <a:rPr lang="ru-RU" sz="2700" b="0" kern="1200" dirty="0">
              <a:latin typeface="Tahoma" pitchFamily="34" charset="0"/>
              <a:ea typeface="Tahoma" pitchFamily="34" charset="0"/>
              <a:cs typeface="Tahoma" pitchFamily="34" charset="0"/>
            </a:rPr>
            <a:t>ПС  - не должностная инструкция</a:t>
          </a:r>
          <a:endParaRPr lang="ru-RU" sz="2700" b="0" kern="1200" dirty="0"/>
        </a:p>
      </dsp:txBody>
      <dsp:txXfrm>
        <a:off x="53973" y="3650704"/>
        <a:ext cx="7541165" cy="997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73E88-7F3B-41FA-9EFC-FBCDEC3BE745}">
      <dsp:nvSpPr>
        <dsp:cNvPr id="0" name=""/>
        <dsp:cNvSpPr/>
      </dsp:nvSpPr>
      <dsp:spPr>
        <a:xfrm>
          <a:off x="1031" y="23479"/>
          <a:ext cx="4021111" cy="336089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kern="1200" dirty="0">
              <a:latin typeface="Tahoma" pitchFamily="34" charset="0"/>
              <a:ea typeface="Tahoma" pitchFamily="34" charset="0"/>
              <a:cs typeface="Tahoma" pitchFamily="34" charset="0"/>
            </a:rPr>
            <a:t>Отсутствие разработанного профессионального стандарта по должности/профессии/специальности в реестре профессиональных стандартов не дает основание работодателю исключать ее из штатного расписания организации или заменять на должность, по которой профессиональный стандарт уже разработан.</a:t>
          </a:r>
        </a:p>
        <a:p>
          <a:pPr marL="0" lvl="0" indent="0" algn="ctr" defTabSz="800100">
            <a:lnSpc>
              <a:spcPct val="90000"/>
            </a:lnSpc>
            <a:spcBef>
              <a:spcPct val="0"/>
            </a:spcBef>
            <a:spcAft>
              <a:spcPct val="35000"/>
            </a:spcAft>
            <a:buNone/>
          </a:pPr>
          <a:endParaRPr lang="ru-RU" sz="1800" b="0" kern="1200" dirty="0">
            <a:latin typeface="Tahoma" pitchFamily="34" charset="0"/>
            <a:ea typeface="Tahoma" pitchFamily="34" charset="0"/>
            <a:cs typeface="Tahoma" pitchFamily="34" charset="0"/>
          </a:endParaRPr>
        </a:p>
      </dsp:txBody>
      <dsp:txXfrm>
        <a:off x="165096" y="187544"/>
        <a:ext cx="3692981" cy="3032763"/>
      </dsp:txXfrm>
    </dsp:sp>
    <dsp:sp modelId="{DB1D4AEC-5480-4B64-99FA-B2765E2335FF}">
      <dsp:nvSpPr>
        <dsp:cNvPr id="0" name=""/>
        <dsp:cNvSpPr/>
      </dsp:nvSpPr>
      <dsp:spPr>
        <a:xfrm>
          <a:off x="4424254" y="23479"/>
          <a:ext cx="4021111" cy="3360893"/>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kern="1200">
              <a:latin typeface="Tahoma" pitchFamily="34" charset="0"/>
              <a:ea typeface="Tahoma" pitchFamily="34" charset="0"/>
              <a:cs typeface="Tahoma" pitchFamily="34" charset="0"/>
            </a:rPr>
            <a:t>Профессиональные стандарты других областей профессиональной деятельности могут быть использованы работодателем для решения кадровых вопросов </a:t>
          </a:r>
          <a:endParaRPr lang="ru-RU" sz="1800" b="0" kern="1200" dirty="0">
            <a:latin typeface="Tahoma" pitchFamily="34" charset="0"/>
            <a:ea typeface="Tahoma" pitchFamily="34" charset="0"/>
            <a:cs typeface="Tahoma" pitchFamily="34" charset="0"/>
          </a:endParaRPr>
        </a:p>
      </dsp:txBody>
      <dsp:txXfrm>
        <a:off x="4588319" y="187544"/>
        <a:ext cx="3692981" cy="3032763"/>
      </dsp:txXfrm>
    </dsp:sp>
    <dsp:sp modelId="{27D11669-1509-4246-9995-AEA76F963EC9}">
      <dsp:nvSpPr>
        <dsp:cNvPr id="0" name=""/>
        <dsp:cNvSpPr/>
      </dsp:nvSpPr>
      <dsp:spPr>
        <a:xfrm>
          <a:off x="2253698" y="3809962"/>
          <a:ext cx="4021111" cy="151862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kern="1200">
              <a:latin typeface="Tahoma" pitchFamily="34" charset="0"/>
              <a:ea typeface="Tahoma" pitchFamily="34" charset="0"/>
              <a:cs typeface="Tahoma" pitchFamily="34" charset="0"/>
            </a:rPr>
            <a:t>При отсутствии профессиональных стандартов рекомендуется пользоваться квалификационными справочниками.</a:t>
          </a:r>
          <a:endParaRPr lang="ru-RU" sz="1800" b="0" kern="1200" dirty="0">
            <a:latin typeface="Tahoma" pitchFamily="34" charset="0"/>
            <a:ea typeface="Tahoma" pitchFamily="34" charset="0"/>
            <a:cs typeface="Tahoma" pitchFamily="34" charset="0"/>
          </a:endParaRPr>
        </a:p>
      </dsp:txBody>
      <dsp:txXfrm>
        <a:off x="2327831" y="3884095"/>
        <a:ext cx="3872845" cy="13703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1E232A-5002-4678-8C17-B48B4BD64746}" type="datetimeFigureOut">
              <a:rPr lang="ru-RU"/>
              <a:pPr>
                <a:defRPr/>
              </a:pPr>
              <a:t>14.10.2019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2FD38C7-48A1-4FE5-BEB0-4DE1AF14BC0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D4E897-3CB6-4F25-9940-DDF9FF4455D6}" type="slidenum">
              <a:rPr lang="ru-RU"/>
              <a:pPr fontAlgn="base">
                <a:spcBef>
                  <a:spcPct val="0"/>
                </a:spcBef>
                <a:spcAft>
                  <a:spcPct val="0"/>
                </a:spcAft>
                <a:defRPr/>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399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2F3542-3BF0-416B-97C8-5AA0633EFA25}" type="slidenum">
              <a:rPr lang="ru-RU"/>
              <a:pPr fontAlgn="base">
                <a:spcBef>
                  <a:spcPct val="0"/>
                </a:spcBef>
                <a:spcAft>
                  <a:spcPct val="0"/>
                </a:spcAft>
                <a:defRPr/>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440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62DD1-9B20-4397-8055-21F39F012312}" type="slidenum">
              <a:rPr lang="ru-RU" altLang="ru-RU"/>
              <a:pPr fontAlgn="base">
                <a:spcBef>
                  <a:spcPct val="0"/>
                </a:spcBef>
                <a:spcAft>
                  <a:spcPct val="0"/>
                </a:spcAft>
                <a:defRPr/>
              </a:pPr>
              <a:t>26</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42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542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FE593B-FE16-40E0-AF89-5961BD21C052}" type="slidenum">
              <a:rPr lang="ru-RU" altLang="ru-RU"/>
              <a:pPr fontAlgn="base">
                <a:spcBef>
                  <a:spcPct val="0"/>
                </a:spcBef>
                <a:spcAft>
                  <a:spcPct val="0"/>
                </a:spcAft>
                <a:defRPr/>
              </a:pPr>
              <a:t>34</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83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583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B8F5F8-5EFF-4E94-97E9-4D4704CFCF0D}" type="slidenum">
              <a:rPr lang="ru-RU" smtClean="0">
                <a:latin typeface="Arial" charset="0"/>
                <a:cs typeface="Arial" charset="0"/>
              </a:rPr>
              <a:pPr fontAlgn="base">
                <a:spcBef>
                  <a:spcPct val="0"/>
                </a:spcBef>
                <a:spcAft>
                  <a:spcPct val="0"/>
                </a:spcAft>
              </a:pPr>
              <a:t>35</a:t>
            </a:fld>
            <a:endParaRPr lang="ru-RU">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04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04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DB851-8C3F-4085-92A3-58C4D480924B}" type="slidenum">
              <a:rPr lang="ru-RU" smtClean="0">
                <a:latin typeface="Arial" charset="0"/>
                <a:cs typeface="Arial" charset="0"/>
              </a:rPr>
              <a:pPr fontAlgn="base">
                <a:spcBef>
                  <a:spcPct val="0"/>
                </a:spcBef>
                <a:spcAft>
                  <a:spcPct val="0"/>
                </a:spcAft>
              </a:pPr>
              <a:t>36</a:t>
            </a:fld>
            <a:endParaRPr lang="ru-RU">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24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24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12F26-C193-4E6F-9C17-83B5EBB2FC30}" type="slidenum">
              <a:rPr lang="ru-RU" smtClean="0">
                <a:latin typeface="Arial" charset="0"/>
                <a:cs typeface="Arial" charset="0"/>
              </a:rPr>
              <a:pPr fontAlgn="base">
                <a:spcBef>
                  <a:spcPct val="0"/>
                </a:spcBef>
                <a:spcAft>
                  <a:spcPct val="0"/>
                </a:spcAft>
              </a:pPr>
              <a:t>37</a:t>
            </a:fld>
            <a:endParaRPr lang="ru-RU">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451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45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434B24-59FB-4240-A618-00177BEFC4AB}" type="slidenum">
              <a:rPr lang="ru-RU" smtClean="0">
                <a:latin typeface="Arial" charset="0"/>
                <a:cs typeface="Arial" charset="0"/>
              </a:rPr>
              <a:pPr fontAlgn="base">
                <a:spcBef>
                  <a:spcPct val="0"/>
                </a:spcBef>
                <a:spcAft>
                  <a:spcPct val="0"/>
                </a:spcAft>
              </a:pPr>
              <a:t>38</a:t>
            </a:fld>
            <a:endParaRPr lang="ru-RU">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65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6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3FA56-8F00-4498-A619-4D914FD249DA}" type="slidenum">
              <a:rPr lang="ru-RU" smtClean="0">
                <a:latin typeface="Arial" charset="0"/>
                <a:cs typeface="Arial" charset="0"/>
              </a:rPr>
              <a:pPr fontAlgn="base">
                <a:spcBef>
                  <a:spcPct val="0"/>
                </a:spcBef>
                <a:spcAft>
                  <a:spcPct val="0"/>
                </a:spcAft>
              </a:pPr>
              <a:t>39</a:t>
            </a:fld>
            <a:endParaRPr lang="ru-RU">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3E04AB-D5DA-4114-9764-5318ED62B987}" type="slidenum">
              <a:rPr lang="ru-RU" smtClean="0">
                <a:latin typeface="Arial" charset="0"/>
                <a:cs typeface="Arial" charset="0"/>
              </a:rPr>
              <a:pPr fontAlgn="base">
                <a:spcBef>
                  <a:spcPct val="0"/>
                </a:spcBef>
                <a:spcAft>
                  <a:spcPct val="0"/>
                </a:spcAft>
              </a:pPr>
              <a:t>40</a:t>
            </a:fld>
            <a:endParaRPr lang="ru-RU">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06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06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CBE539-746D-41BC-9F11-0E6FFB1A5EF8}" type="slidenum">
              <a:rPr lang="ru-RU" smtClean="0">
                <a:latin typeface="Arial" charset="0"/>
                <a:cs typeface="Arial" charset="0"/>
              </a:rPr>
              <a:pPr fontAlgn="base">
                <a:spcBef>
                  <a:spcPct val="0"/>
                </a:spcBef>
                <a:spcAft>
                  <a:spcPct val="0"/>
                </a:spcAft>
              </a:pPr>
              <a:t>41</a:t>
            </a:fld>
            <a:endParaRPr lang="ru-RU">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2FD38C7-48A1-4FE5-BEB0-4DE1AF14BC08}" type="slidenum">
              <a:rPr lang="ru-RU" smtClean="0"/>
              <a:pPr>
                <a:defRPr/>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27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2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3E75FF-324D-44EA-AA2F-B86C501DE1AC}" type="slidenum">
              <a:rPr lang="ru-RU" smtClean="0">
                <a:latin typeface="Arial" charset="0"/>
                <a:cs typeface="Arial" charset="0"/>
              </a:rPr>
              <a:pPr fontAlgn="base">
                <a:spcBef>
                  <a:spcPct val="0"/>
                </a:spcBef>
                <a:spcAft>
                  <a:spcPct val="0"/>
                </a:spcAft>
              </a:pPr>
              <a:t>43</a:t>
            </a:fld>
            <a:endParaRPr lang="ru-RU">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D18173-F6F9-48BB-AA91-0ED259025F00}" type="slidenum">
              <a:rPr lang="ru-RU" smtClean="0"/>
              <a:pPr/>
              <a:t>44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47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47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24E2C2-03D1-47D2-AEBC-DF7011BB0B5D}" type="slidenum">
              <a:rPr lang="ru-RU" smtClean="0">
                <a:latin typeface="Arial" charset="0"/>
                <a:cs typeface="Arial" charset="0"/>
              </a:rPr>
              <a:pPr fontAlgn="base">
                <a:spcBef>
                  <a:spcPct val="0"/>
                </a:spcBef>
                <a:spcAft>
                  <a:spcPct val="0"/>
                </a:spcAft>
              </a:pPr>
              <a:t>45</a:t>
            </a:fld>
            <a:endParaRPr lang="ru-RU">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7885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BD7060-C21F-4C8A-858E-5943BFE07F6F}" type="slidenum">
              <a:rPr lang="ru-RU"/>
              <a:pPr fontAlgn="base">
                <a:spcBef>
                  <a:spcPct val="0"/>
                </a:spcBef>
                <a:spcAft>
                  <a:spcPct val="0"/>
                </a:spcAft>
                <a:defRPr/>
              </a:pPr>
              <a:t>46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8192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819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B6C5B0-6D31-4A4D-BAEE-5F6AE6D1442A}" type="slidenum">
              <a:rPr lang="ru-RU"/>
              <a:pPr fontAlgn="base">
                <a:spcBef>
                  <a:spcPct val="0"/>
                </a:spcBef>
                <a:spcAft>
                  <a:spcPct val="0"/>
                </a:spcAft>
                <a:defRPr/>
              </a:pPr>
              <a:t>47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839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839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9624E-186E-4C76-854B-ACB120533F63}" type="slidenum">
              <a:rPr lang="ru-RU"/>
              <a:pPr fontAlgn="base">
                <a:spcBef>
                  <a:spcPct val="0"/>
                </a:spcBef>
                <a:spcAft>
                  <a:spcPct val="0"/>
                </a:spcAft>
                <a:defRPr/>
              </a:pPr>
              <a:t>48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95273-C894-4920-99A8-95349AFED229}" type="slidenum">
              <a:rPr lang="ru-RU"/>
              <a:pPr fontAlgn="base">
                <a:spcBef>
                  <a:spcPct val="0"/>
                </a:spcBef>
                <a:spcAft>
                  <a:spcPct val="0"/>
                </a:spcAft>
                <a:defRPr/>
              </a:pPr>
              <a:t>56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895273-C894-4920-99A8-95349AFED229}" type="slidenum">
              <a:rPr lang="ru-RU"/>
              <a:pPr fontAlgn="base">
                <a:spcBef>
                  <a:spcPct val="0"/>
                </a:spcBef>
                <a:spcAft>
                  <a:spcPct val="0"/>
                </a:spcAft>
                <a:defRPr/>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AD60C-DACB-4D37-9215-53AB527F655B}" type="slidenum">
              <a:rPr lang="ru-RU"/>
              <a:pPr fontAlgn="base">
                <a:spcBef>
                  <a:spcPct val="0"/>
                </a:spcBef>
                <a:spcAft>
                  <a:spcPct val="0"/>
                </a:spcAft>
                <a:defRPr/>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2FD38C7-48A1-4FE5-BEB0-4DE1AF14BC08}" type="slidenum">
              <a:rPr lang="ru-RU" smtClean="0"/>
              <a:pPr>
                <a:defRPr/>
              </a:pPr>
              <a:t>10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t>МТ- координаитор.</a:t>
            </a:r>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AE499-5F55-4CC3-B8D4-3C7AA4C5CDFB}" type="slidenum">
              <a:rPr lang="ru-RU"/>
              <a:pPr fontAlgn="base">
                <a:spcBef>
                  <a:spcPct val="0"/>
                </a:spcBef>
                <a:spcAft>
                  <a:spcPct val="0"/>
                </a:spcAft>
                <a:defRPr/>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latin typeface="Times New Roman" pitchFamily="18" charset="0"/>
                <a:cs typeface="Times New Roman" pitchFamily="18" charset="0"/>
              </a:rPr>
              <a:t>Национальный совет при Президенте Российской Федерации по профессиональным квалификациям (создан 16 апреля 2014 г., председатель совета: А.Н. Шохин – Президент Российского союза промышленников и предпринимателей). В состав совета входит Председатель Федерации Независимых Профсоюзов России М.В. Шмаков.</a:t>
            </a:r>
          </a:p>
          <a:p>
            <a:pPr eaLnBrk="1" hangingPunct="1">
              <a:spcBef>
                <a:spcPct val="0"/>
              </a:spcBef>
            </a:pPr>
            <a:endParaRPr lang="ru-RU" dirty="0">
              <a:latin typeface="Times New Roman" pitchFamily="18" charset="0"/>
              <a:cs typeface="Times New Roman" pitchFamily="18" charset="0"/>
            </a:endParaRPr>
          </a:p>
          <a:p>
            <a:pPr eaLnBrk="1" hangingPunct="1">
              <a:spcBef>
                <a:spcPct val="0"/>
              </a:spcBef>
            </a:pPr>
            <a:endParaRPr lang="ru-RU" dirty="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0CCF0A-B1BA-4FE0-849C-5C8300102F97}" type="slidenum">
              <a:rPr lang="ru-RU"/>
              <a:pPr fontAlgn="base">
                <a:spcBef>
                  <a:spcPct val="0"/>
                </a:spcBef>
                <a:spcAft>
                  <a:spcPct val="0"/>
                </a:spcAft>
                <a:defRPr/>
              </a:pPr>
              <a:t>14</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327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38BEF-F4B7-40E3-B0BD-098E9F24A5FC}" type="slidenum">
              <a:rPr lang="ru-RU" altLang="ru-RU"/>
              <a:pPr fontAlgn="base">
                <a:spcBef>
                  <a:spcPct val="0"/>
                </a:spcBef>
                <a:spcAft>
                  <a:spcPct val="0"/>
                </a:spcAft>
                <a:defRPr/>
              </a:pPr>
              <a:t>16</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
        <p:nvSpPr>
          <p:cNvPr id="3481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9B4678-2055-4F73-8A35-8F5DCA2E6604}" type="slidenum">
              <a:rPr lang="ru-RU" altLang="ru-RU"/>
              <a:pPr fontAlgn="base">
                <a:spcBef>
                  <a:spcPct val="0"/>
                </a:spcBef>
                <a:spcAft>
                  <a:spcPct val="0"/>
                </a:spcAft>
                <a:defRPr/>
              </a:pPr>
              <a:t>17</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3E00F16-67F9-4DA7-8F99-CC3BE0CFFA50}" type="datetimeFigureOut">
              <a:rPr lang="ru-RU"/>
              <a:pPr>
                <a:defRPr/>
              </a:pPr>
              <a:t>14.10.2019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385282-820F-42F1-8EFF-073A83D7BE7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1EDDA74-8AFD-4D18-B2E8-24E1DBE4DB10}" type="datetimeFigureOut">
              <a:rPr lang="ru-RU"/>
              <a:pPr>
                <a:defRPr/>
              </a:pPr>
              <a:t>14.10.2019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937D13-C452-41FE-8DC6-C69843E9202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11A1AEB-B648-445A-978F-E8EE86F81D1F}" type="datetimeFigureOut">
              <a:rPr lang="ru-RU"/>
              <a:pPr>
                <a:defRPr/>
              </a:pPr>
              <a:t>14.10.2019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D4604E-8AAA-42C5-860B-3834EE9A8D3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FEDEC8C-621E-44E0-B69D-9C8AD08E0160}" type="datetimeFigureOut">
              <a:rPr lang="ru-RU"/>
              <a:pPr>
                <a:defRPr/>
              </a:pPr>
              <a:t>14.10.2019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CE5A4C-3209-49A3-82C2-C024C3B648E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5A4B0B8-27AE-4652-A88D-84539CF3C59C}" type="datetimeFigureOut">
              <a:rPr lang="ru-RU"/>
              <a:pPr>
                <a:defRPr/>
              </a:pPr>
              <a:t>14.10.2019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F72A1B-5D22-4974-B0F0-1D51509C826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FB4CF5C-3FA4-4B0D-B24B-AC58AE9002FF}" type="datetimeFigureOut">
              <a:rPr lang="ru-RU"/>
              <a:pPr>
                <a:defRPr/>
              </a:pPr>
              <a:t>14.10.2019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4C9484-360C-403D-9E12-C278A01C576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D3577F4-2D1D-4B98-8F2A-B3C7C328DC61}" type="datetimeFigureOut">
              <a:rPr lang="ru-RU"/>
              <a:pPr>
                <a:defRPr/>
              </a:pPr>
              <a:t>14.10.2019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E356DB-2017-4DB4-ACE0-3BC2BA70E3F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FD779F0-8732-4742-93F1-754B20B3AEC8}" type="datetimeFigureOut">
              <a:rPr lang="ru-RU"/>
              <a:pPr>
                <a:defRPr/>
              </a:pPr>
              <a:t>14.10.2019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32658A-AB79-497F-9F78-9BA0D82EBC3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0DB4198-F4CC-4D3B-A7F9-CF440D32ED7A}" type="datetimeFigureOut">
              <a:rPr lang="ru-RU"/>
              <a:pPr>
                <a:defRPr/>
              </a:pPr>
              <a:t>14.10.2019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05046F1-FE04-4E84-94C8-E15989B7150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493CED7-A3D9-4E4E-BD6F-9905A970E6DB}" type="datetimeFigureOut">
              <a:rPr lang="ru-RU"/>
              <a:pPr>
                <a:defRPr/>
              </a:pPr>
              <a:t>14.10.2019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CD8DC6-A774-41C8-9BFE-A66F96D7A6D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226BF0E-5F3A-42D4-A52B-1B37C68E3797}" type="datetimeFigureOut">
              <a:rPr lang="ru-RU"/>
              <a:pPr>
                <a:defRPr/>
              </a:pPr>
              <a:t>14.10.2019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3305CB-0F72-431D-9320-9704E415E00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1BF923-E1B8-4897-A76D-BD6EDA7BEA2E}" type="datetimeFigureOut">
              <a:rPr lang="ru-RU"/>
              <a:pPr>
                <a:defRPr/>
              </a:pPr>
              <a:t>14.10.2019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EDDBCC-B574-44FD-9295-E5FEE944D58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pst-c.ru/" TargetMode="External"/><Relationship Id="rId2" Type="http://schemas.openxmlformats.org/officeDocument/2006/relationships/hyperlink" Target="http://spravochnik.rosmintrud.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nspkrf.ru/soveti.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vcot.inf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rosmintrud.ru/docs/mintrud/payment/12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vcot.info/assets/files/standards/Rekomendatsii__po_primeneniyu__professionalnyh_standartov.pdf"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nok-nark.ru/" TargetMode="External"/><Relationship Id="rId4" Type="http://schemas.openxmlformats.org/officeDocument/2006/relationships/hyperlink" Target="http://spravochnik.rosmintrud.r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pst-c.ru/" TargetMode="External"/><Relationship Id="rId4" Type="http://schemas.openxmlformats.org/officeDocument/2006/relationships/hyperlink" Target="http://spravochnik.rosmintrud.ru/"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rofstandart.rosmintrud.r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regulation.gov.r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2852738"/>
            <a:ext cx="7772400" cy="1470025"/>
          </a:xfrm>
        </p:spPr>
        <p:txBody>
          <a:bodyPr>
            <a:normAutofit fontScale="90000"/>
          </a:bodyPr>
          <a:lstStyle/>
          <a:p>
            <a:pPr eaLnBrk="1" hangingPunct="1">
              <a:defRPr/>
            </a:pPr>
            <a:r>
              <a:rPr lang="ru-RU" sz="4800" b="1">
                <a:solidFill>
                  <a:srgbClr val="05315C"/>
                </a:solidFill>
                <a:latin typeface="Tahoma" pitchFamily="34" charset="0"/>
                <a:cs typeface="Tahoma" pitchFamily="34" charset="0"/>
              </a:rPr>
              <a:t>Применение профессиональных стандартов</a:t>
            </a:r>
            <a:br>
              <a:rPr lang="ru-RU" sz="4000" b="1">
                <a:solidFill>
                  <a:srgbClr val="05315C"/>
                </a:solidFill>
                <a:latin typeface="Times New Roman" pitchFamily="18" charset="0"/>
                <a:cs typeface="Times New Roman" pitchFamily="18" charset="0"/>
              </a:rPr>
            </a:br>
            <a:endParaRPr lang="ru-RU" sz="4000"/>
          </a:p>
        </p:txBody>
      </p:sp>
      <p:pic>
        <p:nvPicPr>
          <p:cNvPr id="4" name="Picture 2"/>
          <p:cNvPicPr>
            <a:picLocks noChangeAspect="1" noChangeArrowheads="1"/>
          </p:cNvPicPr>
          <p:nvPr/>
        </p:nvPicPr>
        <p:blipFill>
          <a:blip r:embed="rId3" cstate="print"/>
          <a:srcRect/>
          <a:stretch>
            <a:fillRect/>
          </a:stretch>
        </p:blipFill>
        <p:spPr bwMode="auto">
          <a:xfrm>
            <a:off x="55563" y="22225"/>
            <a:ext cx="1103312" cy="1103313"/>
          </a:xfrm>
          <a:prstGeom prst="rect">
            <a:avLst/>
          </a:prstGeom>
          <a:ln>
            <a:noFill/>
          </a:ln>
          <a:effectLst>
            <a:outerShdw blurRad="190500" algn="tl" rotWithShape="0">
              <a:srgbClr val="000000">
                <a:alpha val="70000"/>
              </a:srgbClr>
            </a:outerShdw>
          </a:effectLst>
        </p:spPr>
      </p:pic>
      <p:sp>
        <p:nvSpPr>
          <p:cNvPr id="5" name="TextBox 4"/>
          <p:cNvSpPr txBox="1"/>
          <p:nvPr/>
        </p:nvSpPr>
        <p:spPr>
          <a:xfrm>
            <a:off x="6397625" y="-19050"/>
            <a:ext cx="2736850" cy="400050"/>
          </a:xfrm>
          <a:prstGeom prst="rect">
            <a:avLst/>
          </a:prstGeom>
          <a:noFill/>
        </p:spPr>
        <p:txBody>
          <a:bodyPr>
            <a:spAutoFit/>
          </a:bodyPr>
          <a:lstStyle/>
          <a:p>
            <a:pPr algn="ctr" fontAlgn="auto">
              <a:spcBef>
                <a:spcPts val="0"/>
              </a:spcBef>
              <a:spcAft>
                <a:spcPts val="0"/>
              </a:spcAft>
              <a:defRPr/>
            </a:pPr>
            <a:r>
              <a:rPr lang="ru-RU" sz="2000" dirty="0">
                <a:solidFill>
                  <a:schemeClr val="accent1">
                    <a:lumMod val="20000"/>
                    <a:lumOff val="80000"/>
                  </a:schemeClr>
                </a:solidFill>
                <a:latin typeface="Arial Black" pitchFamily="34" charset="0"/>
                <a:cs typeface="+mn-cs"/>
              </a:rPr>
              <a:t>ВНИИ</a:t>
            </a:r>
            <a:r>
              <a:rPr lang="ru-RU" sz="2000" dirty="0">
                <a:solidFill>
                  <a:schemeClr val="bg1"/>
                </a:solidFill>
                <a:latin typeface="Arial Black" pitchFamily="34" charset="0"/>
                <a:cs typeface="+mn-cs"/>
              </a:rPr>
              <a:t> </a:t>
            </a:r>
            <a:r>
              <a:rPr lang="ru-RU" sz="2000" dirty="0">
                <a:solidFill>
                  <a:schemeClr val="accent1">
                    <a:lumMod val="20000"/>
                    <a:lumOff val="80000"/>
                  </a:schemeClr>
                </a:solidFill>
                <a:latin typeface="Arial Black" pitchFamily="34" charset="0"/>
                <a:cs typeface="+mn-cs"/>
              </a:rPr>
              <a:t>ТРУДА</a:t>
            </a:r>
          </a:p>
        </p:txBody>
      </p:sp>
      <p:sp>
        <p:nvSpPr>
          <p:cNvPr id="14341" name="TextBox 6"/>
          <p:cNvSpPr txBox="1">
            <a:spLocks noChangeArrowheads="1"/>
          </p:cNvSpPr>
          <p:nvPr/>
        </p:nvSpPr>
        <p:spPr bwMode="auto">
          <a:xfrm>
            <a:off x="3995738" y="5035550"/>
            <a:ext cx="833049" cy="369332"/>
          </a:xfrm>
          <a:prstGeom prst="rect">
            <a:avLst/>
          </a:prstGeom>
          <a:noFill/>
          <a:ln w="9525">
            <a:noFill/>
            <a:miter lim="800000"/>
            <a:headEnd/>
            <a:tailEnd/>
          </a:ln>
        </p:spPr>
        <p:txBody>
          <a:bodyPr wrap="none">
            <a:spAutoFit/>
          </a:bodyPr>
          <a:lstStyle/>
          <a:p>
            <a:r>
              <a:rPr lang="ru-RU" dirty="0">
                <a:latin typeface="Calibri" pitchFamily="34" charset="0"/>
              </a:rPr>
              <a:t>2019 г.</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128" y="91455"/>
            <a:ext cx="8208912" cy="737074"/>
          </a:xfrm>
          <a:prstGeom prst="rect">
            <a:avLst/>
          </a:prstGeom>
          <a:noFill/>
        </p:spPr>
        <p:txBody>
          <a:bodyPr wrap="square" lIns="71576" tIns="35789" rIns="71576" bIns="35789" rtlCol="0">
            <a:spAutoFit/>
          </a:bodyPr>
          <a:lstStyle/>
          <a:p>
            <a:pPr>
              <a:lnSpc>
                <a:spcPct val="80000"/>
              </a:lnSpc>
            </a:pPr>
            <a:endParaRPr lang="ru-RU" sz="4000" b="1" baseline="30000" dirty="0">
              <a:solidFill>
                <a:schemeClr val="tx2">
                  <a:lumMod val="50000"/>
                </a:schemeClr>
              </a:solidFill>
              <a:latin typeface="+mj-lt"/>
            </a:endParaRPr>
          </a:p>
          <a:p>
            <a:pPr>
              <a:lnSpc>
                <a:spcPct val="80000"/>
              </a:lnSpc>
            </a:pPr>
            <a:r>
              <a:rPr lang="ru-RU" sz="4000" b="1" baseline="30000" dirty="0">
                <a:solidFill>
                  <a:schemeClr val="tx2">
                    <a:lumMod val="50000"/>
                  </a:schemeClr>
                </a:solidFill>
                <a:latin typeface="+mn-lt"/>
              </a:rPr>
              <a:t>Профессиональные стандарты (на 17.09.2019)</a:t>
            </a:r>
          </a:p>
        </p:txBody>
      </p:sp>
      <p:sp>
        <p:nvSpPr>
          <p:cNvPr id="3" name="TextBox 2"/>
          <p:cNvSpPr txBox="1"/>
          <p:nvPr/>
        </p:nvSpPr>
        <p:spPr>
          <a:xfrm>
            <a:off x="366824" y="937210"/>
            <a:ext cx="5023884" cy="441609"/>
          </a:xfrm>
          <a:prstGeom prst="rect">
            <a:avLst/>
          </a:prstGeom>
          <a:noFill/>
        </p:spPr>
        <p:txBody>
          <a:bodyPr wrap="square" lIns="71576" tIns="35789" rIns="71576" bIns="35789" rtlCol="0">
            <a:spAutoFit/>
          </a:bodyPr>
          <a:lstStyle/>
          <a:p>
            <a:r>
              <a:rPr lang="ru-RU" b="1" baseline="30000" dirty="0">
                <a:solidFill>
                  <a:schemeClr val="tx2">
                    <a:lumMod val="50000"/>
                  </a:schemeClr>
                </a:solidFill>
              </a:rPr>
              <a:t>УТВЕРЖДЕНО 1293 ПРОФЕССИОНАЛЬНЫХ СТАНДАРТА, в том числе:</a:t>
            </a:r>
          </a:p>
        </p:txBody>
      </p:sp>
      <p:graphicFrame>
        <p:nvGraphicFramePr>
          <p:cNvPr id="4" name="Таблица 3"/>
          <p:cNvGraphicFramePr>
            <a:graphicFrameLocks noGrp="1"/>
          </p:cNvGraphicFramePr>
          <p:nvPr>
            <p:extLst>
              <p:ext uri="{D42A27DB-BD31-4B8C-83A1-F6EECF244321}">
                <p14:modId xmlns:p14="http://schemas.microsoft.com/office/powerpoint/2010/main" val="1204224846"/>
              </p:ext>
            </p:extLst>
          </p:nvPr>
        </p:nvGraphicFramePr>
        <p:xfrm>
          <a:off x="366824" y="1718855"/>
          <a:ext cx="4792626" cy="4324318"/>
        </p:xfrm>
        <a:graphic>
          <a:graphicData uri="http://schemas.openxmlformats.org/drawingml/2006/table">
            <a:tbl>
              <a:tblPr bandRow="1">
                <a:tableStyleId>{5C22544A-7EE6-4342-B048-85BDC9FD1C3A}</a:tableStyleId>
              </a:tblPr>
              <a:tblGrid>
                <a:gridCol w="3679786">
                  <a:extLst>
                    <a:ext uri="{9D8B030D-6E8A-4147-A177-3AD203B41FA5}">
                      <a16:colId xmlns:a16="http://schemas.microsoft.com/office/drawing/2014/main" val="20000"/>
                    </a:ext>
                  </a:extLst>
                </a:gridCol>
                <a:gridCol w="1112840">
                  <a:extLst>
                    <a:ext uri="{9D8B030D-6E8A-4147-A177-3AD203B41FA5}">
                      <a16:colId xmlns:a16="http://schemas.microsoft.com/office/drawing/2014/main" val="20001"/>
                    </a:ext>
                  </a:extLst>
                </a:gridCol>
              </a:tblGrid>
              <a:tr h="385272">
                <a:tc>
                  <a:txBody>
                    <a:bodyPr/>
                    <a:lstStyle/>
                    <a:p>
                      <a:r>
                        <a:rPr lang="ru-RU" sz="1400" kern="1200" dirty="0">
                          <a:solidFill>
                            <a:schemeClr val="dk1"/>
                          </a:solidFill>
                          <a:latin typeface="+mn-lt"/>
                          <a:ea typeface="+mn-ea"/>
                          <a:cs typeface="+mn-cs"/>
                        </a:rPr>
                        <a:t>Строительство и ЖКХ</a:t>
                      </a:r>
                    </a:p>
                  </a:txBody>
                  <a:tcPr/>
                </a:tc>
                <a:tc>
                  <a:txBody>
                    <a:bodyPr/>
                    <a:lstStyle/>
                    <a:p>
                      <a:r>
                        <a:rPr lang="ru-RU" sz="1400" dirty="0"/>
                        <a:t>149</a:t>
                      </a:r>
                    </a:p>
                  </a:txBody>
                  <a:tcPr/>
                </a:tc>
                <a:extLst>
                  <a:ext uri="{0D108BD9-81ED-4DB2-BD59-A6C34878D82A}">
                    <a16:rowId xmlns:a16="http://schemas.microsoft.com/office/drawing/2014/main" val="10000"/>
                  </a:ext>
                </a:extLst>
              </a:tr>
              <a:tr h="837179">
                <a:tc>
                  <a:txBody>
                    <a:bodyPr/>
                    <a:lstStyle/>
                    <a:p>
                      <a:r>
                        <a:rPr lang="ru-RU" sz="1400" kern="1200" dirty="0">
                          <a:solidFill>
                            <a:schemeClr val="dk1"/>
                          </a:solidFill>
                          <a:latin typeface="+mn-lt"/>
                          <a:ea typeface="+mn-ea"/>
                          <a:cs typeface="+mn-cs"/>
                        </a:rPr>
                        <a:t>Машиностроение, радиоэлектронная промышленность и сквозные виды деятельности </a:t>
                      </a:r>
                    </a:p>
                  </a:txBody>
                  <a:tcPr/>
                </a:tc>
                <a:tc>
                  <a:txBody>
                    <a:bodyPr/>
                    <a:lstStyle/>
                    <a:p>
                      <a:r>
                        <a:rPr lang="ru-RU" sz="1400" dirty="0"/>
                        <a:t>222</a:t>
                      </a:r>
                    </a:p>
                  </a:txBody>
                  <a:tcPr/>
                </a:tc>
                <a:extLst>
                  <a:ext uri="{0D108BD9-81ED-4DB2-BD59-A6C34878D82A}">
                    <a16:rowId xmlns:a16="http://schemas.microsoft.com/office/drawing/2014/main" val="10001"/>
                  </a:ext>
                </a:extLst>
              </a:tr>
              <a:tr h="385272">
                <a:tc>
                  <a:txBody>
                    <a:bodyPr/>
                    <a:lstStyle/>
                    <a:p>
                      <a:r>
                        <a:rPr lang="ru-RU" sz="1400" dirty="0"/>
                        <a:t>Судостроение</a:t>
                      </a:r>
                    </a:p>
                  </a:txBody>
                  <a:tcPr/>
                </a:tc>
                <a:tc>
                  <a:txBody>
                    <a:bodyPr/>
                    <a:lstStyle/>
                    <a:p>
                      <a:r>
                        <a:rPr lang="ru-RU" sz="1400" dirty="0"/>
                        <a:t>31</a:t>
                      </a:r>
                    </a:p>
                  </a:txBody>
                  <a:tcPr/>
                </a:tc>
                <a:extLst>
                  <a:ext uri="{0D108BD9-81ED-4DB2-BD59-A6C34878D82A}">
                    <a16:rowId xmlns:a16="http://schemas.microsoft.com/office/drawing/2014/main" val="3897905769"/>
                  </a:ext>
                </a:extLst>
              </a:tr>
              <a:tr h="385272">
                <a:tc>
                  <a:txBody>
                    <a:bodyPr/>
                    <a:lstStyle/>
                    <a:p>
                      <a:r>
                        <a:rPr lang="ru-RU" sz="1400" kern="1200" dirty="0">
                          <a:solidFill>
                            <a:schemeClr val="dk1"/>
                          </a:solidFill>
                          <a:latin typeface="+mn-lt"/>
                          <a:ea typeface="+mn-ea"/>
                          <a:cs typeface="+mn-cs"/>
                        </a:rPr>
                        <a:t>Ракетно-космическая промышленность</a:t>
                      </a:r>
                    </a:p>
                  </a:txBody>
                  <a:tcPr/>
                </a:tc>
                <a:tc>
                  <a:txBody>
                    <a:bodyPr/>
                    <a:lstStyle/>
                    <a:p>
                      <a:r>
                        <a:rPr lang="ru-RU" sz="1400" dirty="0"/>
                        <a:t>58</a:t>
                      </a:r>
                    </a:p>
                  </a:txBody>
                  <a:tcPr/>
                </a:tc>
                <a:extLst>
                  <a:ext uri="{0D108BD9-81ED-4DB2-BD59-A6C34878D82A}">
                    <a16:rowId xmlns:a16="http://schemas.microsoft.com/office/drawing/2014/main" val="10002"/>
                  </a:ext>
                </a:extLst>
              </a:tr>
              <a:tr h="385272">
                <a:tc>
                  <a:txBody>
                    <a:bodyPr/>
                    <a:lstStyle/>
                    <a:p>
                      <a:r>
                        <a:rPr lang="ru-RU" sz="1400" dirty="0"/>
                        <a:t>Образование и наука</a:t>
                      </a:r>
                    </a:p>
                  </a:txBody>
                  <a:tcPr/>
                </a:tc>
                <a:tc>
                  <a:txBody>
                    <a:bodyPr/>
                    <a:lstStyle/>
                    <a:p>
                      <a:r>
                        <a:rPr lang="ru-RU" sz="1400" dirty="0"/>
                        <a:t>7</a:t>
                      </a:r>
                    </a:p>
                  </a:txBody>
                  <a:tcPr/>
                </a:tc>
                <a:extLst>
                  <a:ext uri="{0D108BD9-81ED-4DB2-BD59-A6C34878D82A}">
                    <a16:rowId xmlns:a16="http://schemas.microsoft.com/office/drawing/2014/main" val="1645930717"/>
                  </a:ext>
                </a:extLst>
              </a:tr>
              <a:tr h="404963">
                <a:tc>
                  <a:txBody>
                    <a:bodyPr/>
                    <a:lstStyle/>
                    <a:p>
                      <a:r>
                        <a:rPr lang="ru-RU" sz="1400" kern="1200" dirty="0">
                          <a:solidFill>
                            <a:schemeClr val="dk1"/>
                          </a:solidFill>
                          <a:latin typeface="+mn-lt"/>
                          <a:ea typeface="+mn-ea"/>
                          <a:cs typeface="+mn-cs"/>
                        </a:rPr>
                        <a:t>Связь и информационные технологии</a:t>
                      </a:r>
                    </a:p>
                  </a:txBody>
                  <a:tcPr/>
                </a:tc>
                <a:tc>
                  <a:txBody>
                    <a:bodyPr/>
                    <a:lstStyle/>
                    <a:p>
                      <a:r>
                        <a:rPr lang="ru-RU" sz="1400" dirty="0"/>
                        <a:t>43</a:t>
                      </a:r>
                    </a:p>
                  </a:txBody>
                  <a:tcPr/>
                </a:tc>
                <a:extLst>
                  <a:ext uri="{0D108BD9-81ED-4DB2-BD59-A6C34878D82A}">
                    <a16:rowId xmlns:a16="http://schemas.microsoft.com/office/drawing/2014/main" val="10004"/>
                  </a:ext>
                </a:extLst>
              </a:tr>
              <a:tr h="385272">
                <a:tc>
                  <a:txBody>
                    <a:bodyPr/>
                    <a:lstStyle/>
                    <a:p>
                      <a:r>
                        <a:rPr lang="ru-RU" sz="1400" dirty="0"/>
                        <a:t>Атомная промышленность</a:t>
                      </a:r>
                    </a:p>
                  </a:txBody>
                  <a:tcPr/>
                </a:tc>
                <a:tc>
                  <a:txBody>
                    <a:bodyPr/>
                    <a:lstStyle/>
                    <a:p>
                      <a:r>
                        <a:rPr lang="ru-RU" sz="1400" dirty="0"/>
                        <a:t>96</a:t>
                      </a:r>
                    </a:p>
                  </a:txBody>
                  <a:tcPr/>
                </a:tc>
                <a:extLst>
                  <a:ext uri="{0D108BD9-81ED-4DB2-BD59-A6C34878D82A}">
                    <a16:rowId xmlns:a16="http://schemas.microsoft.com/office/drawing/2014/main" val="10005"/>
                  </a:ext>
                </a:extLst>
              </a:tr>
              <a:tr h="385272">
                <a:tc>
                  <a:txBody>
                    <a:bodyPr/>
                    <a:lstStyle/>
                    <a:p>
                      <a:r>
                        <a:rPr lang="ru-RU" sz="1400" kern="1200" dirty="0">
                          <a:solidFill>
                            <a:schemeClr val="dk1"/>
                          </a:solidFill>
                          <a:latin typeface="+mn-lt"/>
                          <a:ea typeface="+mn-ea"/>
                          <a:cs typeface="+mn-cs"/>
                        </a:rPr>
                        <a:t>Транспорт, включая железнодорожный</a:t>
                      </a:r>
                    </a:p>
                  </a:txBody>
                  <a:tcPr/>
                </a:tc>
                <a:tc>
                  <a:txBody>
                    <a:bodyPr/>
                    <a:lstStyle/>
                    <a:p>
                      <a:r>
                        <a:rPr lang="ru-RU" sz="1400" dirty="0"/>
                        <a:t>93</a:t>
                      </a:r>
                    </a:p>
                  </a:txBody>
                  <a:tcPr/>
                </a:tc>
                <a:extLst>
                  <a:ext uri="{0D108BD9-81ED-4DB2-BD59-A6C34878D82A}">
                    <a16:rowId xmlns:a16="http://schemas.microsoft.com/office/drawing/2014/main" val="10008"/>
                  </a:ext>
                </a:extLst>
              </a:tr>
              <a:tr h="385272">
                <a:tc>
                  <a:txBody>
                    <a:bodyPr/>
                    <a:lstStyle/>
                    <a:p>
                      <a:r>
                        <a:rPr lang="ru-RU" sz="1400" kern="1200" dirty="0">
                          <a:solidFill>
                            <a:schemeClr val="dk1"/>
                          </a:solidFill>
                          <a:latin typeface="+mn-lt"/>
                          <a:ea typeface="+mn-ea"/>
                          <a:cs typeface="+mn-cs"/>
                        </a:rPr>
                        <a:t>Электроэнергетика</a:t>
                      </a:r>
                    </a:p>
                  </a:txBody>
                  <a:tcPr/>
                </a:tc>
                <a:tc>
                  <a:txBody>
                    <a:bodyPr/>
                    <a:lstStyle/>
                    <a:p>
                      <a:r>
                        <a:rPr lang="ru-RU" sz="1400" dirty="0"/>
                        <a:t>42</a:t>
                      </a:r>
                    </a:p>
                  </a:txBody>
                  <a:tcPr/>
                </a:tc>
                <a:extLst>
                  <a:ext uri="{0D108BD9-81ED-4DB2-BD59-A6C34878D82A}">
                    <a16:rowId xmlns:a16="http://schemas.microsoft.com/office/drawing/2014/main" val="10010"/>
                  </a:ext>
                </a:extLst>
              </a:tr>
              <a:tr h="385272">
                <a:tc>
                  <a:txBody>
                    <a:bodyPr/>
                    <a:lstStyle/>
                    <a:p>
                      <a:r>
                        <a:rPr lang="ru-RU" sz="1400" kern="1200" dirty="0">
                          <a:solidFill>
                            <a:schemeClr val="dk1"/>
                          </a:solidFill>
                          <a:latin typeface="+mn-lt"/>
                          <a:ea typeface="+mn-ea"/>
                          <a:cs typeface="+mn-cs"/>
                        </a:rPr>
                        <a:t>Финансы и экономика</a:t>
                      </a:r>
                    </a:p>
                  </a:txBody>
                  <a:tcPr/>
                </a:tc>
                <a:tc>
                  <a:txBody>
                    <a:bodyPr/>
                    <a:lstStyle/>
                    <a:p>
                      <a:r>
                        <a:rPr lang="ru-RU" sz="1400" dirty="0"/>
                        <a:t>38</a:t>
                      </a:r>
                    </a:p>
                  </a:txBody>
                  <a:tcPr/>
                </a:tc>
                <a:extLst>
                  <a:ext uri="{0D108BD9-81ED-4DB2-BD59-A6C34878D82A}">
                    <a16:rowId xmlns:a16="http://schemas.microsoft.com/office/drawing/2014/main" val="10009"/>
                  </a:ext>
                </a:extLst>
              </a:tr>
            </a:tbl>
          </a:graphicData>
        </a:graphic>
      </p:graphicFrame>
      <p:sp>
        <p:nvSpPr>
          <p:cNvPr id="5" name="Прямоугольник 4"/>
          <p:cNvSpPr/>
          <p:nvPr/>
        </p:nvSpPr>
        <p:spPr>
          <a:xfrm>
            <a:off x="5403166" y="1189835"/>
            <a:ext cx="3317647" cy="307777"/>
          </a:xfrm>
          <a:prstGeom prst="rect">
            <a:avLst/>
          </a:prstGeom>
        </p:spPr>
        <p:txBody>
          <a:bodyPr wrap="square">
            <a:spAutoFit/>
          </a:bodyPr>
          <a:lstStyle/>
          <a:p>
            <a:pPr lvl="0" algn="ctr" eaLnBrk="0" hangingPunct="0">
              <a:defRPr/>
            </a:pPr>
            <a:r>
              <a:rPr lang="ru-RU" altLang="ru-RU" sz="2100" b="1" baseline="30000" dirty="0">
                <a:solidFill>
                  <a:schemeClr val="tx2">
                    <a:lumMod val="50000"/>
                  </a:schemeClr>
                </a:solidFill>
              </a:rPr>
              <a:t>Планы на 2019 год</a:t>
            </a:r>
          </a:p>
        </p:txBody>
      </p:sp>
      <p:graphicFrame>
        <p:nvGraphicFramePr>
          <p:cNvPr id="6" name="Таблица 5"/>
          <p:cNvGraphicFramePr>
            <a:graphicFrameLocks noGrp="1"/>
          </p:cNvGraphicFramePr>
          <p:nvPr>
            <p:extLst>
              <p:ext uri="{D42A27DB-BD31-4B8C-83A1-F6EECF244321}">
                <p14:modId xmlns:p14="http://schemas.microsoft.com/office/powerpoint/2010/main" val="364770938"/>
              </p:ext>
            </p:extLst>
          </p:nvPr>
        </p:nvGraphicFramePr>
        <p:xfrm>
          <a:off x="5269533" y="1752156"/>
          <a:ext cx="3507643" cy="3227617"/>
        </p:xfrm>
        <a:graphic>
          <a:graphicData uri="http://schemas.openxmlformats.org/drawingml/2006/table">
            <a:tbl>
              <a:tblPr firstRow="1" bandRow="1">
                <a:tableStyleId>{21E4AEA4-8DFA-4A89-87EB-49C32662AFE0}</a:tableStyleId>
              </a:tblPr>
              <a:tblGrid>
                <a:gridCol w="3507643">
                  <a:extLst>
                    <a:ext uri="{9D8B030D-6E8A-4147-A177-3AD203B41FA5}">
                      <a16:colId xmlns:a16="http://schemas.microsoft.com/office/drawing/2014/main" val="20000"/>
                    </a:ext>
                  </a:extLst>
                </a:gridCol>
              </a:tblGrid>
              <a:tr h="650443">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ru-RU" sz="1400" dirty="0"/>
                        <a:t>За счет бюджетных средств</a:t>
                      </a:r>
                    </a:p>
                  </a:txBody>
                  <a:tcPr>
                    <a:solidFill>
                      <a:schemeClr val="accent1"/>
                    </a:solidFill>
                  </a:tcPr>
                </a:tc>
                <a:extLst>
                  <a:ext uri="{0D108BD9-81ED-4DB2-BD59-A6C34878D82A}">
                    <a16:rowId xmlns:a16="http://schemas.microsoft.com/office/drawing/2014/main" val="10000"/>
                  </a:ext>
                </a:extLst>
              </a:tr>
              <a:tr h="382614">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ru-RU" sz="1400" dirty="0"/>
                        <a:t>Разработка </a:t>
                      </a:r>
                      <a:r>
                        <a:rPr lang="ru-RU" sz="1400" dirty="0" err="1"/>
                        <a:t>профстандартов</a:t>
                      </a:r>
                      <a:r>
                        <a:rPr lang="ru-RU" sz="1400" dirty="0"/>
                        <a:t> – 35,</a:t>
                      </a:r>
                    </a:p>
                  </a:txBody>
                  <a:tcPr/>
                </a:tc>
                <a:extLst>
                  <a:ext uri="{0D108BD9-81ED-4DB2-BD59-A6C34878D82A}">
                    <a16:rowId xmlns:a16="http://schemas.microsoft.com/office/drawing/2014/main" val="10001"/>
                  </a:ext>
                </a:extLst>
              </a:tr>
              <a:tr h="382614">
                <a:tc>
                  <a:txBody>
                    <a:bodyPr/>
                    <a:lstStyle/>
                    <a:p>
                      <a:pPr algn="ctr"/>
                      <a:r>
                        <a:rPr lang="ru-RU" sz="1400" dirty="0"/>
                        <a:t>в том числе 10 по программе «Цифровая экономика Российской Федерации» направление «Кадры и образование»</a:t>
                      </a:r>
                    </a:p>
                  </a:txBody>
                  <a:tcPr/>
                </a:tc>
                <a:extLst>
                  <a:ext uri="{0D108BD9-81ED-4DB2-BD59-A6C34878D82A}">
                    <a16:rowId xmlns:a16="http://schemas.microsoft.com/office/drawing/2014/main" val="10002"/>
                  </a:ext>
                </a:extLst>
              </a:tr>
              <a:tr h="3826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Актуализация- 141,</a:t>
                      </a:r>
                    </a:p>
                    <a:p>
                      <a:pPr algn="ctr"/>
                      <a:endParaRPr lang="ru-RU" sz="1400" dirty="0"/>
                    </a:p>
                  </a:txBody>
                  <a:tcPr/>
                </a:tc>
                <a:extLst>
                  <a:ext uri="{0D108BD9-81ED-4DB2-BD59-A6C34878D82A}">
                    <a16:rowId xmlns:a16="http://schemas.microsoft.com/office/drawing/2014/main" val="10003"/>
                  </a:ext>
                </a:extLst>
              </a:tr>
              <a:tr h="3826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в том числе 52 по программе «Цифровая экономика Российской Федерации» направление «Кадры и образование»</a:t>
                      </a:r>
                    </a:p>
                    <a:p>
                      <a:pPr algn="ctr"/>
                      <a:endParaRPr lang="ru-RU" sz="1400" dirty="0"/>
                    </a:p>
                  </a:txBody>
                  <a:tcPr/>
                </a:tc>
                <a:extLst>
                  <a:ext uri="{0D108BD9-81ED-4DB2-BD59-A6C34878D82A}">
                    <a16:rowId xmlns:a16="http://schemas.microsoft.com/office/drawing/2014/main" val="342123719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749F9B3-BFA7-4C23-BBB6-804C44C6836F}" type="slidenum">
              <a:rPr lang="ru-RU"/>
              <a:pPr>
                <a:defRPr/>
              </a:pPr>
              <a:t>11</a:t>
            </a:fld>
            <a:endParaRPr lang="ru-RU" dirty="0"/>
          </a:p>
        </p:txBody>
      </p:sp>
      <p:sp>
        <p:nvSpPr>
          <p:cNvPr id="24578" name="Заголовок 2"/>
          <p:cNvSpPr>
            <a:spLocks noGrp="1"/>
          </p:cNvSpPr>
          <p:nvPr>
            <p:ph type="title"/>
          </p:nvPr>
        </p:nvSpPr>
        <p:spPr>
          <a:xfrm>
            <a:off x="461963" y="31750"/>
            <a:ext cx="8229600" cy="1143000"/>
          </a:xfrm>
        </p:spPr>
        <p:txBody>
          <a:bodyPr/>
          <a:lstStyle/>
          <a:p>
            <a:pPr eaLnBrk="1" hangingPunct="1"/>
            <a:r>
              <a:rPr lang="ru-RU" sz="2400" b="1">
                <a:solidFill>
                  <a:srgbClr val="376092"/>
                </a:solidFill>
                <a:latin typeface="Tahoma" pitchFamily="34" charset="0"/>
                <a:cs typeface="Tahoma" pitchFamily="34" charset="0"/>
              </a:rPr>
              <a:t> ГИР «СПРАВОЧНИК ПРОФЕССИЙ» </a:t>
            </a:r>
            <a:endParaRPr lang="ru-RU" sz="2400">
              <a:solidFill>
                <a:srgbClr val="376092"/>
              </a:solidFill>
              <a:latin typeface="Tahoma" pitchFamily="34" charset="0"/>
              <a:cs typeface="Tahoma" pitchFamily="34" charset="0"/>
            </a:endParaRPr>
          </a:p>
        </p:txBody>
      </p:sp>
      <p:sp>
        <p:nvSpPr>
          <p:cNvPr id="7" name="Скругленный прямоугольник 6"/>
          <p:cNvSpPr/>
          <p:nvPr/>
        </p:nvSpPr>
        <p:spPr>
          <a:xfrm>
            <a:off x="250825" y="1268413"/>
            <a:ext cx="4105275" cy="2881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spcBef>
                <a:spcPts val="1000"/>
              </a:spcBef>
              <a:defRPr/>
            </a:pPr>
            <a:r>
              <a:rPr lang="ru-RU" sz="2000" dirty="0">
                <a:solidFill>
                  <a:srgbClr val="000000"/>
                </a:solidFill>
                <a:latin typeface="Tahoma" pitchFamily="34" charset="0"/>
                <a:cs typeface="Tahoma" pitchFamily="34" charset="0"/>
              </a:rPr>
              <a:t>Государственный информационный ресурс «Справочник профессий»</a:t>
            </a:r>
          </a:p>
          <a:p>
            <a:pPr algn="ctr">
              <a:spcBef>
                <a:spcPts val="1000"/>
              </a:spcBef>
              <a:defRPr/>
            </a:pPr>
            <a:r>
              <a:rPr lang="ru-RU" sz="1900" b="1" dirty="0">
                <a:solidFill>
                  <a:srgbClr val="000000"/>
                </a:solidFill>
                <a:latin typeface="Times New Roman" pitchFamily="18" charset="0"/>
                <a:cs typeface="Times New Roman" pitchFamily="18" charset="0"/>
              </a:rPr>
              <a:t> более 1600 профессий </a:t>
            </a:r>
          </a:p>
        </p:txBody>
      </p:sp>
      <p:sp>
        <p:nvSpPr>
          <p:cNvPr id="8" name="Скругленный прямоугольник 7"/>
          <p:cNvSpPr/>
          <p:nvPr/>
        </p:nvSpPr>
        <p:spPr>
          <a:xfrm>
            <a:off x="4787900" y="1268413"/>
            <a:ext cx="4032250" cy="288131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1000"/>
              </a:spcBef>
              <a:spcAft>
                <a:spcPts val="0"/>
              </a:spcAft>
              <a:defRPr/>
            </a:pPr>
            <a:r>
              <a:rPr lang="ru-RU" sz="2000" b="1" dirty="0">
                <a:latin typeface="Times New Roman" pitchFamily="18" charset="0"/>
                <a:cs typeface="Times New Roman" pitchFamily="18" charset="0"/>
              </a:rPr>
              <a:t>Справочник содержит краткое описание профессии, требования к образованию, информацию о взаимосвязи с ЕКС (ЕТКС), ОКЗ и ОКПДТР, наличии профессионального стандарта</a:t>
            </a:r>
            <a:r>
              <a:rPr lang="ru-RU" sz="2000" b="1" i="1" dirty="0">
                <a:latin typeface="Times New Roman" pitchFamily="18" charset="0"/>
                <a:cs typeface="Times New Roman" pitchFamily="18" charset="0"/>
              </a:rPr>
              <a:t>                                                                                        </a:t>
            </a:r>
            <a:r>
              <a:rPr lang="en-US" sz="2000" b="1" i="1" dirty="0">
                <a:latin typeface="Times New Roman" pitchFamily="18" charset="0"/>
                <a:cs typeface="Times New Roman" pitchFamily="18" charset="0"/>
                <a:hlinkClick r:id="rId2"/>
              </a:rPr>
              <a:t>http://spravochnik.rosmintrud.ru/</a:t>
            </a:r>
            <a:endParaRPr lang="ru-RU" sz="2000" b="1" i="1" dirty="0">
              <a:latin typeface="Times New Roman" pitchFamily="18" charset="0"/>
              <a:cs typeface="Times New Roman" pitchFamily="18" charset="0"/>
            </a:endParaRPr>
          </a:p>
        </p:txBody>
      </p:sp>
      <p:sp>
        <p:nvSpPr>
          <p:cNvPr id="9" name="Скругленный прямоугольник 8"/>
          <p:cNvSpPr/>
          <p:nvPr/>
        </p:nvSpPr>
        <p:spPr>
          <a:xfrm>
            <a:off x="250825" y="4508500"/>
            <a:ext cx="8569325" cy="1441450"/>
          </a:xfrm>
          <a:prstGeom prst="roundRect">
            <a:avLst/>
          </a:prstGeom>
          <a:solidFill>
            <a:schemeClr val="accent3">
              <a:lumMod val="20000"/>
              <a:lumOff val="80000"/>
            </a:schemeClr>
          </a:solidFill>
        </p:spPr>
        <p:style>
          <a:lnRef idx="1">
            <a:schemeClr val="accent3"/>
          </a:lnRef>
          <a:fillRef idx="3">
            <a:schemeClr val="accent3"/>
          </a:fillRef>
          <a:effectRef idx="2">
            <a:schemeClr val="accent3"/>
          </a:effectRef>
          <a:fontRef idx="minor">
            <a:schemeClr val="lt1"/>
          </a:fontRef>
        </p:style>
        <p:txBody>
          <a:bodyPr anchor="ctr"/>
          <a:lstStyle/>
          <a:p>
            <a:pPr marL="361950" algn="ctr">
              <a:lnSpc>
                <a:spcPct val="90000"/>
              </a:lnSpc>
              <a:defRPr/>
            </a:pPr>
            <a:r>
              <a:rPr lang="ru-RU" sz="2000">
                <a:solidFill>
                  <a:schemeClr val="tx1"/>
                </a:solidFill>
                <a:latin typeface="Tahoma" pitchFamily="34" charset="0"/>
                <a:cs typeface="Tahoma" pitchFamily="34" charset="0"/>
              </a:rPr>
              <a:t>Портал разработки профессиональных стандартов и квалификаций</a:t>
            </a:r>
          </a:p>
          <a:p>
            <a:pPr marL="361950" algn="ctr">
              <a:lnSpc>
                <a:spcPct val="90000"/>
              </a:lnSpc>
              <a:defRPr/>
            </a:pPr>
            <a:r>
              <a:rPr lang="en-US" sz="2000">
                <a:solidFill>
                  <a:schemeClr val="tx1"/>
                </a:solidFill>
                <a:latin typeface="Tahoma" pitchFamily="34" charset="0"/>
                <a:cs typeface="Tahoma" pitchFamily="34" charset="0"/>
                <a:hlinkClick r:id="rId3"/>
              </a:rPr>
              <a:t>http://pst-c.ru/</a:t>
            </a:r>
            <a:endParaRPr lang="ru-RU" sz="2000">
              <a:solidFill>
                <a:schemeClr val="tx1"/>
              </a:solidFill>
              <a:latin typeface="Tahoma" pitchFamily="34" charset="0"/>
              <a:cs typeface="Tahoma" pitchFamily="34" charset="0"/>
            </a:endParaRPr>
          </a:p>
        </p:txBody>
      </p:sp>
      <p:sp>
        <p:nvSpPr>
          <p:cNvPr id="10" name="Стрелка вправо 9"/>
          <p:cNvSpPr/>
          <p:nvPr/>
        </p:nvSpPr>
        <p:spPr>
          <a:xfrm>
            <a:off x="4392613" y="2754313"/>
            <a:ext cx="3952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583" name="Номер слайда 6"/>
          <p:cNvSpPr txBox="1">
            <a:spLocks/>
          </p:cNvSpPr>
          <p:nvPr/>
        </p:nvSpPr>
        <p:spPr bwMode="auto">
          <a:xfrm>
            <a:off x="6804025" y="6492875"/>
            <a:ext cx="2133600" cy="365125"/>
          </a:xfrm>
          <a:prstGeom prst="rect">
            <a:avLst/>
          </a:prstGeom>
          <a:noFill/>
          <a:ln w="9525">
            <a:noFill/>
            <a:miter lim="800000"/>
            <a:headEnd/>
            <a:tailEnd/>
          </a:ln>
        </p:spPr>
        <p:txBody>
          <a:bodyPr anchor="ctr"/>
          <a:lstStyle/>
          <a:p>
            <a:pPr algn="r"/>
            <a:fld id="{E5ECFBA5-4AAD-4220-A303-A126F5E96113}" type="slidenum">
              <a:rPr lang="ru-RU" b="1">
                <a:solidFill>
                  <a:srgbClr val="898989"/>
                </a:solidFill>
                <a:latin typeface="Tahoma" pitchFamily="34" charset="0"/>
                <a:cs typeface="Tahoma" pitchFamily="34" charset="0"/>
              </a:rPr>
              <a:pPr algn="r"/>
              <a:t>11</a:t>
            </a:fld>
            <a:endParaRPr lang="ru-RU" b="1">
              <a:solidFill>
                <a:srgbClr val="898989"/>
              </a:solidFill>
              <a:latin typeface="Tahoma" pitchFamily="34" charset="0"/>
              <a:cs typeface="Tahoma" pitchFamily="34" charset="0"/>
            </a:endParaRPr>
          </a:p>
        </p:txBody>
      </p:sp>
      <p:sp>
        <p:nvSpPr>
          <p:cNvPr id="24584"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одзаголовок 2"/>
          <p:cNvSpPr>
            <a:spLocks noGrp="1"/>
          </p:cNvSpPr>
          <p:nvPr>
            <p:ph type="subTitle" idx="1"/>
          </p:nvPr>
        </p:nvSpPr>
        <p:spPr>
          <a:xfrm>
            <a:off x="539750" y="2382838"/>
            <a:ext cx="7993063" cy="1655762"/>
          </a:xfrm>
        </p:spPr>
        <p:txBody>
          <a:bodyPr/>
          <a:lstStyle/>
          <a:p>
            <a:pPr eaLnBrk="1" hangingPunct="1"/>
            <a:r>
              <a:rPr lang="ru-RU" b="1">
                <a:solidFill>
                  <a:srgbClr val="376092"/>
                </a:solidFill>
                <a:latin typeface="Tahoma" pitchFamily="34" charset="0"/>
                <a:cs typeface="Tahoma" pitchFamily="34" charset="0"/>
              </a:rPr>
              <a:t>ИНФРАСТРУКТУРА РАЗРАБОТКИ ПРОФЕССИОНАЛЬНЫХ СТАНДАРТОВ</a:t>
            </a:r>
          </a:p>
        </p:txBody>
      </p:sp>
      <p:sp>
        <p:nvSpPr>
          <p:cNvPr id="4" name="Номер слайда 6"/>
          <p:cNvSpPr>
            <a:spLocks noGrp="1"/>
          </p:cNvSpPr>
          <p:nvPr>
            <p:ph type="sldNum" sz="quarter" idx="12"/>
          </p:nvPr>
        </p:nvSpPr>
        <p:spPr>
          <a:xfrm>
            <a:off x="6804025" y="6492875"/>
            <a:ext cx="2133600" cy="365125"/>
          </a:xfrm>
        </p:spPr>
        <p:txBody>
          <a:bodyPr/>
          <a:lstStyle/>
          <a:p>
            <a:pPr>
              <a:defRPr/>
            </a:pPr>
            <a:fld id="{6F40D6A1-975B-4FF5-9DBE-548471E06EB7}" type="slidenum">
              <a:rPr lang="ru-RU" sz="1800" b="1">
                <a:latin typeface="Tahoma" pitchFamily="34" charset="0"/>
                <a:ea typeface="Tahoma" pitchFamily="34" charset="0"/>
                <a:cs typeface="Tahoma" pitchFamily="34" charset="0"/>
              </a:rPr>
              <a:pPr>
                <a:defRPr/>
              </a:pPr>
              <a:t>12</a:t>
            </a:fld>
            <a:endParaRPr lang="ru-RU" sz="1800" b="1" dirty="0">
              <a:latin typeface="Tahoma" pitchFamily="34" charset="0"/>
              <a:ea typeface="Tahoma" pitchFamily="34" charset="0"/>
              <a:cs typeface="Tahoma" pitchFamily="34" charset="0"/>
            </a:endParaRPr>
          </a:p>
        </p:txBody>
      </p:sp>
      <p:sp>
        <p:nvSpPr>
          <p:cNvPr id="25603" name="TextBox 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5435600" y="2711450"/>
            <a:ext cx="3529013" cy="2085975"/>
          </a:xfrm>
          <a:prstGeom prst="rect">
            <a:avLst/>
          </a:prstGeom>
          <a:solidFill>
            <a:schemeClr val="bg1">
              <a:lumMod val="95000"/>
            </a:schemeClr>
          </a:solidFill>
          <a:ln w="63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285750" y="2846388"/>
            <a:ext cx="4646613" cy="2465387"/>
          </a:xfrm>
          <a:prstGeom prst="rect">
            <a:avLst/>
          </a:prstGeom>
          <a:solidFill>
            <a:schemeClr val="bg1">
              <a:lumMod val="95000"/>
            </a:schemeClr>
          </a:solidFill>
          <a:ln w="63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2" name="Прямоугольник 41"/>
          <p:cNvSpPr/>
          <p:nvPr/>
        </p:nvSpPr>
        <p:spPr>
          <a:xfrm>
            <a:off x="5435600" y="2809875"/>
            <a:ext cx="3251200" cy="2203450"/>
          </a:xfrm>
          <a:prstGeom prst="rect">
            <a:avLst/>
          </a:prstGeom>
          <a:solidFill>
            <a:schemeClr val="bg1">
              <a:lumMod val="95000"/>
            </a:schemeClr>
          </a:solidFill>
          <a:ln w="63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Блок-схема: документ 7"/>
          <p:cNvSpPr/>
          <p:nvPr/>
        </p:nvSpPr>
        <p:spPr>
          <a:xfrm>
            <a:off x="263525" y="2365375"/>
            <a:ext cx="4668838" cy="638175"/>
          </a:xfrm>
          <a:prstGeom prst="flowChartDocumen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chemeClr val="tx1"/>
                </a:solidFill>
                <a:latin typeface="Tahoma" pitchFamily="34" charset="0"/>
                <a:cs typeface="Tahoma" pitchFamily="34" charset="0"/>
              </a:rPr>
              <a:t>Совет по профессиональным квалификациям</a:t>
            </a:r>
          </a:p>
        </p:txBody>
      </p:sp>
      <p:sp>
        <p:nvSpPr>
          <p:cNvPr id="43" name="Прямоугольник 42"/>
          <p:cNvSpPr/>
          <p:nvPr/>
        </p:nvSpPr>
        <p:spPr>
          <a:xfrm>
            <a:off x="5435600" y="2833688"/>
            <a:ext cx="3024188" cy="2478087"/>
          </a:xfrm>
          <a:prstGeom prst="rect">
            <a:avLst/>
          </a:prstGeom>
          <a:solidFill>
            <a:schemeClr val="bg1">
              <a:lumMod val="95000"/>
            </a:schemeClr>
          </a:solidFill>
          <a:ln w="63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2411413" y="5768975"/>
            <a:ext cx="303212" cy="28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Блок-схема: несколько документов 10"/>
          <p:cNvSpPr/>
          <p:nvPr/>
        </p:nvSpPr>
        <p:spPr>
          <a:xfrm>
            <a:off x="5435600" y="2289175"/>
            <a:ext cx="3529013" cy="714375"/>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chemeClr val="tx1"/>
                </a:solidFill>
                <a:latin typeface="Tahoma" pitchFamily="34" charset="0"/>
                <a:cs typeface="Tahoma" pitchFamily="34" charset="0"/>
              </a:rPr>
              <a:t>Совет</a:t>
            </a:r>
          </a:p>
        </p:txBody>
      </p:sp>
      <p:sp>
        <p:nvSpPr>
          <p:cNvPr id="30" name="Стрелка вниз 29"/>
          <p:cNvSpPr/>
          <p:nvPr/>
        </p:nvSpPr>
        <p:spPr>
          <a:xfrm>
            <a:off x="6084888" y="2079625"/>
            <a:ext cx="142875"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7" name="TextBox 129"/>
          <p:cNvSpPr txBox="1">
            <a:spLocks noChangeArrowheads="1"/>
          </p:cNvSpPr>
          <p:nvPr/>
        </p:nvSpPr>
        <p:spPr bwMode="auto">
          <a:xfrm>
            <a:off x="241300" y="5535613"/>
            <a:ext cx="8723313" cy="954087"/>
          </a:xfrm>
          <a:prstGeom prst="rect">
            <a:avLst/>
          </a:prstGeom>
          <a:noFill/>
          <a:ln w="9525">
            <a:noFill/>
            <a:miter lim="800000"/>
            <a:headEnd/>
            <a:tailEnd/>
          </a:ln>
        </p:spPr>
        <p:txBody>
          <a:bodyPr>
            <a:spAutoFit/>
          </a:bodyPr>
          <a:lstStyle/>
          <a:p>
            <a:pPr algn="ctr"/>
            <a:r>
              <a:rPr lang="ru-RU" sz="1400" dirty="0">
                <a:solidFill>
                  <a:srgbClr val="17375E"/>
                </a:solidFill>
                <a:latin typeface="Tahoma" pitchFamily="34" charset="0"/>
                <a:cs typeface="Tahoma" pitchFamily="34" charset="0"/>
              </a:rPr>
              <a:t>В настоящее время Национальным советом образовано   </a:t>
            </a:r>
            <a:endParaRPr lang="en-US" sz="1400" dirty="0">
              <a:solidFill>
                <a:srgbClr val="17375E"/>
              </a:solidFill>
              <a:latin typeface="Tahoma" pitchFamily="34" charset="0"/>
              <a:cs typeface="Tahoma" pitchFamily="34" charset="0"/>
            </a:endParaRPr>
          </a:p>
          <a:p>
            <a:pPr algn="ctr"/>
            <a:r>
              <a:rPr lang="en-US" sz="1400" b="1" dirty="0">
                <a:solidFill>
                  <a:schemeClr val="bg1"/>
                </a:solidFill>
                <a:latin typeface="Tahoma" pitchFamily="34" charset="0"/>
                <a:cs typeface="Tahoma" pitchFamily="34" charset="0"/>
              </a:rPr>
              <a:t>3</a:t>
            </a:r>
            <a:r>
              <a:rPr lang="ru-RU" sz="1400" b="1" dirty="0">
                <a:solidFill>
                  <a:schemeClr val="bg1"/>
                </a:solidFill>
                <a:latin typeface="Tahoma" pitchFamily="34" charset="0"/>
                <a:cs typeface="Tahoma" pitchFamily="34" charset="0"/>
              </a:rPr>
              <a:t>5</a:t>
            </a:r>
            <a:r>
              <a:rPr lang="ru-RU" sz="1400" b="1" dirty="0">
                <a:solidFill>
                  <a:srgbClr val="17375E"/>
                </a:solidFill>
                <a:latin typeface="Tahoma" pitchFamily="34" charset="0"/>
                <a:cs typeface="Tahoma" pitchFamily="34" charset="0"/>
              </a:rPr>
              <a:t> </a:t>
            </a:r>
            <a:r>
              <a:rPr lang="ru-RU" sz="1400" dirty="0">
                <a:solidFill>
                  <a:srgbClr val="17375E"/>
                </a:solidFill>
                <a:latin typeface="Tahoma" pitchFamily="34" charset="0"/>
                <a:cs typeface="Tahoma" pitchFamily="34" charset="0"/>
              </a:rPr>
              <a:t> совета  по профессиональным квалификациям</a:t>
            </a:r>
          </a:p>
          <a:p>
            <a:pPr algn="ctr"/>
            <a:r>
              <a:rPr lang="ru-RU" sz="1400" b="1" dirty="0">
                <a:solidFill>
                  <a:srgbClr val="17375E"/>
                </a:solidFill>
                <a:latin typeface="Tahoma" pitchFamily="34" charset="0"/>
                <a:cs typeface="Tahoma" pitchFamily="34" charset="0"/>
              </a:rPr>
              <a:t> Реестр советов по профессиональным квалификациям</a:t>
            </a:r>
            <a:r>
              <a:rPr lang="ru-RU" sz="1400" dirty="0">
                <a:solidFill>
                  <a:srgbClr val="17375E"/>
                </a:solidFill>
                <a:latin typeface="Tahoma" pitchFamily="34" charset="0"/>
                <a:cs typeface="Tahoma" pitchFamily="34" charset="0"/>
              </a:rPr>
              <a:t>: </a:t>
            </a:r>
            <a:r>
              <a:rPr lang="en-US" sz="1400" dirty="0">
                <a:solidFill>
                  <a:srgbClr val="17375E"/>
                </a:solidFill>
                <a:latin typeface="Tahoma" pitchFamily="34" charset="0"/>
                <a:cs typeface="Tahoma" pitchFamily="34" charset="0"/>
                <a:hlinkClick r:id="rId2"/>
              </a:rPr>
              <a:t>http://nspkrf.ru/soveti.html</a:t>
            </a:r>
            <a:endParaRPr lang="ru-RU" sz="1400" dirty="0">
              <a:solidFill>
                <a:srgbClr val="17375E"/>
              </a:solidFill>
              <a:latin typeface="Tahoma" pitchFamily="34" charset="0"/>
              <a:cs typeface="Tahoma" pitchFamily="34" charset="0"/>
            </a:endParaRPr>
          </a:p>
          <a:p>
            <a:pPr algn="ctr"/>
            <a:r>
              <a:rPr lang="ru-RU" sz="1400" dirty="0">
                <a:solidFill>
                  <a:srgbClr val="17375E"/>
                </a:solidFill>
                <a:latin typeface="Tahoma" pitchFamily="34" charset="0"/>
                <a:cs typeface="Tahoma" pitchFamily="34" charset="0"/>
              </a:rPr>
              <a:t>  </a:t>
            </a:r>
          </a:p>
        </p:txBody>
      </p:sp>
      <p:sp>
        <p:nvSpPr>
          <p:cNvPr id="33" name="Стрелка вниз 32"/>
          <p:cNvSpPr/>
          <p:nvPr/>
        </p:nvSpPr>
        <p:spPr>
          <a:xfrm>
            <a:off x="6804025" y="2054225"/>
            <a:ext cx="144463" cy="311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9" name="TextBox 130"/>
          <p:cNvSpPr txBox="1">
            <a:spLocks noChangeArrowheads="1"/>
          </p:cNvSpPr>
          <p:nvPr/>
        </p:nvSpPr>
        <p:spPr bwMode="auto">
          <a:xfrm>
            <a:off x="5387975" y="2981325"/>
            <a:ext cx="3346450" cy="2862263"/>
          </a:xfrm>
          <a:prstGeom prst="rect">
            <a:avLst/>
          </a:prstGeom>
          <a:noFill/>
          <a:ln w="9525">
            <a:noFill/>
            <a:miter lim="800000"/>
            <a:headEnd/>
            <a:tailEnd/>
          </a:ln>
        </p:spPr>
        <p:txBody>
          <a:bodyPr>
            <a:spAutoFit/>
          </a:bodyPr>
          <a:lstStyle/>
          <a:p>
            <a:pPr marL="285750" indent="-285750">
              <a:buFont typeface="Arial" charset="0"/>
              <a:buChar char="•"/>
            </a:pPr>
            <a:r>
              <a:rPr lang="ru-RU" sz="1200">
                <a:solidFill>
                  <a:srgbClr val="17375E"/>
                </a:solidFill>
                <a:latin typeface="Tahoma" pitchFamily="34" charset="0"/>
                <a:cs typeface="Tahoma" pitchFamily="34" charset="0"/>
              </a:rPr>
              <a:t>в сфере атомной энергии</a:t>
            </a:r>
          </a:p>
          <a:p>
            <a:pPr marL="285750" indent="-285750">
              <a:buFont typeface="Arial" charset="0"/>
              <a:buChar char="•"/>
            </a:pPr>
            <a:r>
              <a:rPr lang="ru-RU" sz="1200">
                <a:solidFill>
                  <a:srgbClr val="17375E"/>
                </a:solidFill>
                <a:latin typeface="Tahoma" pitchFamily="34" charset="0"/>
                <a:cs typeface="Tahoma" pitchFamily="34" charset="0"/>
              </a:rPr>
              <a:t>строительства</a:t>
            </a:r>
          </a:p>
          <a:p>
            <a:pPr marL="285750" indent="-285750">
              <a:buFont typeface="Arial" charset="0"/>
              <a:buChar char="•"/>
            </a:pPr>
            <a:r>
              <a:rPr lang="ru-RU" sz="1200">
                <a:solidFill>
                  <a:srgbClr val="17375E"/>
                </a:solidFill>
                <a:latin typeface="Tahoma" pitchFamily="34" charset="0"/>
                <a:cs typeface="Tahoma" pitchFamily="34" charset="0"/>
              </a:rPr>
              <a:t>электроэнергетики</a:t>
            </a:r>
          </a:p>
          <a:p>
            <a:pPr marL="285750" indent="-285750">
              <a:buFont typeface="Arial" charset="0"/>
              <a:buChar char="•"/>
            </a:pPr>
            <a:r>
              <a:rPr lang="ru-RU" sz="1200">
                <a:solidFill>
                  <a:srgbClr val="17375E"/>
                </a:solidFill>
                <a:latin typeface="Tahoma" pitchFamily="34" charset="0"/>
                <a:cs typeface="Tahoma" pitchFamily="34" charset="0"/>
              </a:rPr>
              <a:t>машиностроения</a:t>
            </a:r>
          </a:p>
          <a:p>
            <a:pPr marL="285750" indent="-285750">
              <a:buFont typeface="Arial" charset="0"/>
              <a:buChar char="•"/>
            </a:pPr>
            <a:r>
              <a:rPr lang="ru-RU" sz="1200">
                <a:solidFill>
                  <a:srgbClr val="17375E"/>
                </a:solidFill>
                <a:latin typeface="Tahoma" pitchFamily="34" charset="0"/>
                <a:cs typeface="Tahoma" pitchFamily="34" charset="0"/>
              </a:rPr>
              <a:t>здравоохранения</a:t>
            </a:r>
          </a:p>
          <a:p>
            <a:pPr marL="285750" indent="-285750">
              <a:buFont typeface="Arial" charset="0"/>
              <a:buChar char="•"/>
            </a:pPr>
            <a:r>
              <a:rPr lang="ru-RU" sz="1200">
                <a:solidFill>
                  <a:srgbClr val="17375E"/>
                </a:solidFill>
                <a:latin typeface="Tahoma" pitchFamily="34" charset="0"/>
                <a:cs typeface="Tahoma" pitchFamily="34" charset="0"/>
              </a:rPr>
              <a:t>железнодорожного транспорта</a:t>
            </a:r>
          </a:p>
          <a:p>
            <a:pPr marL="285750" indent="-285750">
              <a:buFont typeface="Arial" charset="0"/>
              <a:buChar char="•"/>
            </a:pPr>
            <a:r>
              <a:rPr lang="ru-RU" sz="1200">
                <a:solidFill>
                  <a:srgbClr val="17375E"/>
                </a:solidFill>
                <a:latin typeface="Tahoma" pitchFamily="34" charset="0"/>
                <a:cs typeface="Tahoma" pitchFamily="34" charset="0"/>
              </a:rPr>
              <a:t>лифтового хозяйства</a:t>
            </a:r>
          </a:p>
          <a:p>
            <a:pPr marL="285750" indent="-285750">
              <a:buFont typeface="Arial" charset="0"/>
              <a:buChar char="•"/>
            </a:pPr>
            <a:r>
              <a:rPr lang="ru-RU" sz="1200">
                <a:solidFill>
                  <a:srgbClr val="17375E"/>
                </a:solidFill>
                <a:latin typeface="Tahoma" pitchFamily="34" charset="0"/>
                <a:cs typeface="Tahoma" pitchFamily="34" charset="0"/>
              </a:rPr>
              <a:t>жилищно-коммунального хозяйства</a:t>
            </a:r>
          </a:p>
          <a:p>
            <a:pPr marL="285750" indent="-285750">
              <a:buFont typeface="Arial" charset="0"/>
              <a:buChar char="•"/>
            </a:pPr>
            <a:r>
              <a:rPr lang="ru-RU" sz="1200">
                <a:solidFill>
                  <a:srgbClr val="17375E"/>
                </a:solidFill>
                <a:latin typeface="Tahoma" pitchFamily="34" charset="0"/>
                <a:cs typeface="Tahoma" pitchFamily="34" charset="0"/>
              </a:rPr>
              <a:t>наноиндустрии</a:t>
            </a:r>
          </a:p>
          <a:p>
            <a:pPr marL="285750" indent="-285750">
              <a:buFont typeface="Arial" charset="0"/>
              <a:buChar char="•"/>
            </a:pPr>
            <a:r>
              <a:rPr lang="ru-RU" sz="1200">
                <a:solidFill>
                  <a:srgbClr val="17375E"/>
                </a:solidFill>
                <a:latin typeface="Tahoma" pitchFamily="34" charset="0"/>
                <a:cs typeface="Tahoma" pitchFamily="34" charset="0"/>
              </a:rPr>
              <a:t>информационных технологий</a:t>
            </a:r>
          </a:p>
          <a:p>
            <a:pPr marL="285750" indent="-285750">
              <a:buFont typeface="Arial" charset="0"/>
              <a:buChar char="•"/>
            </a:pPr>
            <a:r>
              <a:rPr lang="ru-RU" sz="1200">
                <a:solidFill>
                  <a:srgbClr val="17375E"/>
                </a:solidFill>
                <a:latin typeface="Tahoma" pitchFamily="34" charset="0"/>
                <a:cs typeface="Tahoma" pitchFamily="34" charset="0"/>
              </a:rPr>
              <a:t>финансового рынка и др.</a:t>
            </a:r>
          </a:p>
          <a:p>
            <a:pPr marL="285750" indent="-285750">
              <a:buFont typeface="Arial" charset="0"/>
              <a:buChar char="•"/>
            </a:pPr>
            <a:endParaRPr lang="ru-RU" sz="1200">
              <a:solidFill>
                <a:srgbClr val="17375E"/>
              </a:solidFill>
              <a:latin typeface="Tahoma" pitchFamily="34" charset="0"/>
              <a:cs typeface="Tahoma" pitchFamily="34" charset="0"/>
            </a:endParaRPr>
          </a:p>
          <a:p>
            <a:pPr marL="285750" indent="-285750">
              <a:buFont typeface="Arial" charset="0"/>
              <a:buChar char="•"/>
            </a:pPr>
            <a:endParaRPr lang="ru-RU" sz="1200">
              <a:solidFill>
                <a:srgbClr val="17375E"/>
              </a:solidFill>
              <a:latin typeface="Tahoma" pitchFamily="34" charset="0"/>
              <a:cs typeface="Tahoma" pitchFamily="34" charset="0"/>
            </a:endParaRPr>
          </a:p>
          <a:p>
            <a:pPr marL="285750" indent="-285750">
              <a:buFont typeface="Arial" charset="0"/>
              <a:buChar char="•"/>
            </a:pPr>
            <a:endParaRPr lang="ru-RU" sz="1200">
              <a:solidFill>
                <a:srgbClr val="17375E"/>
              </a:solidFill>
              <a:latin typeface="Tahoma" pitchFamily="34" charset="0"/>
              <a:cs typeface="Tahoma" pitchFamily="34" charset="0"/>
            </a:endParaRPr>
          </a:p>
          <a:p>
            <a:pPr marL="285750" indent="-285750">
              <a:buFont typeface="Arial" charset="0"/>
              <a:buChar char="•"/>
            </a:pPr>
            <a:endParaRPr lang="ru-RU" sz="1200">
              <a:solidFill>
                <a:srgbClr val="17375E"/>
              </a:solidFill>
              <a:latin typeface="Tahoma" pitchFamily="34" charset="0"/>
              <a:cs typeface="Tahoma" pitchFamily="34" charset="0"/>
            </a:endParaRPr>
          </a:p>
        </p:txBody>
      </p:sp>
      <p:sp>
        <p:nvSpPr>
          <p:cNvPr id="27660" name="Прямоугольник 50"/>
          <p:cNvSpPr>
            <a:spLocks noChangeArrowheads="1"/>
          </p:cNvSpPr>
          <p:nvPr/>
        </p:nvSpPr>
        <p:spPr bwMode="auto">
          <a:xfrm>
            <a:off x="241300" y="2981325"/>
            <a:ext cx="4402138" cy="2308225"/>
          </a:xfrm>
          <a:prstGeom prst="rect">
            <a:avLst/>
          </a:prstGeom>
          <a:noFill/>
          <a:ln w="9525">
            <a:noFill/>
            <a:miter lim="800000"/>
            <a:headEnd/>
            <a:tailEnd/>
          </a:ln>
        </p:spPr>
        <p:txBody>
          <a:bodyPr>
            <a:spAutoFit/>
          </a:bodyPr>
          <a:lstStyle/>
          <a:p>
            <a:pPr marL="285750" indent="-285750" algn="just">
              <a:buFont typeface="Arial" charset="0"/>
              <a:buChar char="•"/>
            </a:pPr>
            <a:r>
              <a:rPr lang="ru-RU" sz="1200">
                <a:solidFill>
                  <a:srgbClr val="17375E"/>
                </a:solidFill>
                <a:latin typeface="Tahoma" pitchFamily="34" charset="0"/>
                <a:cs typeface="Tahoma" pitchFamily="34" charset="0"/>
              </a:rPr>
              <a:t>полномочия:</a:t>
            </a:r>
          </a:p>
          <a:p>
            <a:pPr marL="285750" indent="-285750" algn="just">
              <a:buFont typeface="Arial" charset="0"/>
              <a:buChar char="•"/>
            </a:pPr>
            <a:r>
              <a:rPr lang="ru-RU" sz="1200">
                <a:solidFill>
                  <a:srgbClr val="17375E"/>
                </a:solidFill>
                <a:latin typeface="Tahoma" pitchFamily="34" charset="0"/>
                <a:cs typeface="Tahoma" pitchFamily="34" charset="0"/>
              </a:rPr>
              <a:t>мониторинг появления новых профессий, изменений в трудовых функциях</a:t>
            </a:r>
          </a:p>
          <a:p>
            <a:pPr marL="285750" indent="-285750" algn="just">
              <a:buFont typeface="Arial" charset="0"/>
              <a:buChar char="•"/>
            </a:pPr>
            <a:r>
              <a:rPr lang="ru-RU" sz="1200">
                <a:solidFill>
                  <a:srgbClr val="17375E"/>
                </a:solidFill>
                <a:latin typeface="Tahoma" pitchFamily="34" charset="0"/>
                <a:cs typeface="Tahoma" pitchFamily="34" charset="0"/>
              </a:rPr>
              <a:t>разработка и актуализация профессиональных стандартов</a:t>
            </a:r>
          </a:p>
          <a:p>
            <a:pPr marL="285750" indent="-285750" algn="just">
              <a:buFont typeface="Arial" charset="0"/>
              <a:buChar char="•"/>
            </a:pPr>
            <a:r>
              <a:rPr lang="ru-RU" sz="1200">
                <a:solidFill>
                  <a:srgbClr val="17375E"/>
                </a:solidFill>
                <a:latin typeface="Tahoma" pitchFamily="34" charset="0"/>
                <a:cs typeface="Tahoma" pitchFamily="34" charset="0"/>
              </a:rPr>
              <a:t>участие в разработке и актуализации государственных стандартов профессионального образования, программ профессионального образования и обучения</a:t>
            </a:r>
          </a:p>
          <a:p>
            <a:pPr marL="285750" indent="-285750" algn="just">
              <a:buFont typeface="Arial" charset="0"/>
              <a:buChar char="•"/>
            </a:pPr>
            <a:r>
              <a:rPr lang="ru-RU" sz="1200">
                <a:solidFill>
                  <a:srgbClr val="17375E"/>
                </a:solidFill>
                <a:latin typeface="Tahoma" pitchFamily="34" charset="0"/>
                <a:cs typeface="Tahoma" pitchFamily="34" charset="0"/>
              </a:rPr>
              <a:t> организация деятельности по профессионально-общественной аккредитации образовательных программ</a:t>
            </a:r>
          </a:p>
          <a:p>
            <a:pPr marL="285750" indent="-285750" algn="just">
              <a:buFont typeface="Arial" charset="0"/>
              <a:buChar char="•"/>
            </a:pPr>
            <a:r>
              <a:rPr lang="ru-RU" sz="1200">
                <a:solidFill>
                  <a:srgbClr val="17375E"/>
                </a:solidFill>
                <a:latin typeface="Tahoma" pitchFamily="34" charset="0"/>
                <a:cs typeface="Tahoma" pitchFamily="34" charset="0"/>
              </a:rPr>
              <a:t>независимая оценка квалификации</a:t>
            </a:r>
          </a:p>
        </p:txBody>
      </p:sp>
      <p:sp>
        <p:nvSpPr>
          <p:cNvPr id="27661" name="Заголовок 1"/>
          <p:cNvSpPr txBox="1">
            <a:spLocks/>
          </p:cNvSpPr>
          <p:nvPr/>
        </p:nvSpPr>
        <p:spPr bwMode="auto">
          <a:xfrm>
            <a:off x="0" y="425450"/>
            <a:ext cx="9144000" cy="360363"/>
          </a:xfrm>
          <a:prstGeom prst="rect">
            <a:avLst/>
          </a:prstGeom>
          <a:noFill/>
          <a:ln w="9525">
            <a:noFill/>
            <a:miter lim="800000"/>
            <a:headEnd/>
            <a:tailEnd/>
          </a:ln>
        </p:spPr>
        <p:txBody>
          <a:bodyPr anchor="ctr"/>
          <a:lstStyle/>
          <a:p>
            <a:pPr algn="ctr" eaLnBrk="0" hangingPunct="0"/>
            <a:endParaRPr lang="ru-RU" sz="2000" b="1">
              <a:solidFill>
                <a:schemeClr val="tx2"/>
              </a:solidFill>
              <a:latin typeface="Tahoma" pitchFamily="34" charset="0"/>
              <a:cs typeface="Tahoma" pitchFamily="34" charset="0"/>
            </a:endParaRPr>
          </a:p>
        </p:txBody>
      </p:sp>
      <p:sp>
        <p:nvSpPr>
          <p:cNvPr id="27662" name="Прямоугольник 30"/>
          <p:cNvSpPr>
            <a:spLocks noChangeArrowheads="1"/>
          </p:cNvSpPr>
          <p:nvPr/>
        </p:nvSpPr>
        <p:spPr bwMode="auto">
          <a:xfrm>
            <a:off x="285750" y="190500"/>
            <a:ext cx="8715375" cy="830263"/>
          </a:xfrm>
          <a:prstGeom prst="rect">
            <a:avLst/>
          </a:prstGeom>
          <a:noFill/>
          <a:ln w="9525">
            <a:noFill/>
            <a:miter lim="800000"/>
            <a:headEnd/>
            <a:tailEnd/>
          </a:ln>
        </p:spPr>
        <p:txBody>
          <a:bodyPr>
            <a:spAutoFit/>
          </a:bodyPr>
          <a:lstStyle/>
          <a:p>
            <a:pPr algn="ctr"/>
            <a:r>
              <a:rPr lang="ru-RU" sz="2400" b="1">
                <a:solidFill>
                  <a:srgbClr val="376092"/>
                </a:solidFill>
                <a:latin typeface="Tahoma" pitchFamily="34" charset="0"/>
                <a:cs typeface="Tahoma" pitchFamily="34" charset="0"/>
              </a:rPr>
              <a:t>КООРДИНАЦИЯ ПОЛИТИКИ В СФЕРЕ ПРОФЕССИОНАЛЬНЫХ  КВАЛИФИКАЦИЙ</a:t>
            </a:r>
          </a:p>
        </p:txBody>
      </p:sp>
      <p:sp>
        <p:nvSpPr>
          <p:cNvPr id="28" name="Стрелка вниз 27"/>
          <p:cNvSpPr/>
          <p:nvPr/>
        </p:nvSpPr>
        <p:spPr>
          <a:xfrm>
            <a:off x="7462838" y="2038350"/>
            <a:ext cx="144462" cy="23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кругленный прямоугольник 4"/>
          <p:cNvSpPr/>
          <p:nvPr/>
        </p:nvSpPr>
        <p:spPr>
          <a:xfrm>
            <a:off x="250825" y="1020763"/>
            <a:ext cx="8713788" cy="10334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600">
                <a:solidFill>
                  <a:schemeClr val="tx1"/>
                </a:solidFill>
                <a:latin typeface="Tahoma" pitchFamily="34" charset="0"/>
                <a:cs typeface="Tahoma" pitchFamily="34" charset="0"/>
              </a:rPr>
              <a:t>Национальный совет при Президенте Российской Федерации по профессиональным квалификациям (создан 16 апреля 2014 г., председатель совета: А.Н. Шохин – Президент Российского союза промышленников и предпринимателей). В состав совета входит Председатель Федерации Независимых Профсоюзов России М.В. Шмаков.</a:t>
            </a:r>
          </a:p>
        </p:txBody>
      </p:sp>
      <p:sp>
        <p:nvSpPr>
          <p:cNvPr id="44" name="Номер слайда 6"/>
          <p:cNvSpPr>
            <a:spLocks noGrp="1"/>
          </p:cNvSpPr>
          <p:nvPr>
            <p:ph type="sldNum" sz="quarter" idx="12"/>
          </p:nvPr>
        </p:nvSpPr>
        <p:spPr>
          <a:xfrm>
            <a:off x="6804025" y="6492875"/>
            <a:ext cx="2133600" cy="365125"/>
          </a:xfrm>
        </p:spPr>
        <p:txBody>
          <a:bodyPr/>
          <a:lstStyle/>
          <a:p>
            <a:pPr>
              <a:defRPr/>
            </a:pPr>
            <a:fld id="{7481DBBB-2042-4237-B951-06C35AB4FFE0}" type="slidenum">
              <a:rPr lang="ru-RU" sz="1800" b="1">
                <a:latin typeface="Tahoma" pitchFamily="34" charset="0"/>
                <a:ea typeface="Tahoma" pitchFamily="34" charset="0"/>
                <a:cs typeface="Tahoma" pitchFamily="34" charset="0"/>
              </a:rPr>
              <a:pPr>
                <a:defRPr/>
              </a:pPr>
              <a:t>13</a:t>
            </a:fld>
            <a:endParaRPr lang="ru-RU" sz="1800" b="1" dirty="0">
              <a:latin typeface="Tahoma" pitchFamily="34" charset="0"/>
              <a:ea typeface="Tahoma" pitchFamily="34" charset="0"/>
              <a:cs typeface="Tahoma" pitchFamily="34" charset="0"/>
            </a:endParaRPr>
          </a:p>
        </p:txBody>
      </p:sp>
      <p:sp>
        <p:nvSpPr>
          <p:cNvPr id="27667" name="TextBox 4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5"/>
          <p:cNvSpPr>
            <a:spLocks noGrp="1"/>
          </p:cNvSpPr>
          <p:nvPr>
            <p:ph type="title"/>
          </p:nvPr>
        </p:nvSpPr>
        <p:spPr>
          <a:xfrm>
            <a:off x="60325" y="376238"/>
            <a:ext cx="9128125" cy="1306512"/>
          </a:xfrm>
        </p:spPr>
        <p:txBody>
          <a:bodyPr/>
          <a:lstStyle/>
          <a:p>
            <a:pPr eaLnBrk="1" hangingPunct="1"/>
            <a:r>
              <a:rPr lang="ru-RU" sz="2000" b="1">
                <a:solidFill>
                  <a:srgbClr val="376092"/>
                </a:solidFill>
                <a:latin typeface="Tahoma" pitchFamily="34" charset="0"/>
                <a:cs typeface="Tahoma" pitchFamily="34" charset="0"/>
              </a:rPr>
              <a:t>НАЦИОНАЛЬНЫЙ СОВЕТ ПРИ ПРЕЗИДЕНТЕ РОССИЙСКОЙ ФЕДЕРАЦИИ ПО ПРОФЕССИОНАЛЬНЫМ КВАЛИФИКАЦИЯМ</a:t>
            </a:r>
            <a:r>
              <a:rPr lang="en-US" sz="2000" b="1">
                <a:solidFill>
                  <a:srgbClr val="376092"/>
                </a:solidFill>
                <a:latin typeface="Tahoma" pitchFamily="34" charset="0"/>
                <a:cs typeface="Tahoma" pitchFamily="34" charset="0"/>
              </a:rPr>
              <a:t> </a:t>
            </a:r>
            <a:r>
              <a:rPr lang="ru-RU" sz="2000" b="1">
                <a:solidFill>
                  <a:srgbClr val="376092"/>
                </a:solidFill>
                <a:latin typeface="Tahoma" pitchFamily="34" charset="0"/>
                <a:cs typeface="Tahoma" pitchFamily="34" charset="0"/>
              </a:rPr>
              <a:t>(НСПК) </a:t>
            </a:r>
            <a:br>
              <a:rPr lang="ru-RU" sz="2000" b="1">
                <a:latin typeface="Tahoma" pitchFamily="34" charset="0"/>
                <a:cs typeface="Tahoma" pitchFamily="34" charset="0"/>
              </a:rPr>
            </a:br>
            <a:r>
              <a:rPr lang="en-US" sz="1800" b="1">
                <a:solidFill>
                  <a:srgbClr val="0070C0"/>
                </a:solidFill>
                <a:latin typeface="Tahoma" pitchFamily="34" charset="0"/>
                <a:cs typeface="Tahoma" pitchFamily="34" charset="0"/>
              </a:rPr>
              <a:t>http://nspkrf.ru/</a:t>
            </a:r>
            <a:br>
              <a:rPr lang="ru-RU" sz="1800" b="1">
                <a:latin typeface="Tahoma" pitchFamily="34" charset="0"/>
                <a:cs typeface="Tahoma" pitchFamily="34" charset="0"/>
              </a:rPr>
            </a:br>
            <a:br>
              <a:rPr lang="ru-RU" sz="2000" b="1">
                <a:latin typeface="Tahoma" pitchFamily="34" charset="0"/>
                <a:cs typeface="Tahoma" pitchFamily="34" charset="0"/>
              </a:rPr>
            </a:br>
            <a:endParaRPr lang="ru-RU" sz="2000" b="1">
              <a:latin typeface="Tahoma" pitchFamily="34" charset="0"/>
              <a:cs typeface="Tahoma" pitchFamily="34" charset="0"/>
            </a:endParaRPr>
          </a:p>
        </p:txBody>
      </p:sp>
      <p:sp>
        <p:nvSpPr>
          <p:cNvPr id="2" name="Прямоугольник 1"/>
          <p:cNvSpPr/>
          <p:nvPr/>
        </p:nvSpPr>
        <p:spPr>
          <a:xfrm>
            <a:off x="395288" y="1719263"/>
            <a:ext cx="4032250" cy="43211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buFont typeface="Arial" charset="0"/>
              <a:buChar char="•"/>
              <a:defRPr/>
            </a:pPr>
            <a:r>
              <a:rPr lang="ru-RU">
                <a:solidFill>
                  <a:srgbClr val="000000"/>
                </a:solidFill>
                <a:latin typeface="Tahoma" pitchFamily="34" charset="0"/>
                <a:cs typeface="Tahoma" pitchFamily="34" charset="0"/>
              </a:rPr>
              <a:t>Администрация Президента</a:t>
            </a:r>
            <a:endParaRPr lang="ru-RU" u="sng">
              <a:solidFill>
                <a:srgbClr val="000000"/>
              </a:solidFill>
              <a:latin typeface="Tahoma" pitchFamily="34" charset="0"/>
              <a:cs typeface="Tahoma" pitchFamily="34" charset="0"/>
            </a:endParaRPr>
          </a:p>
          <a:p>
            <a:pPr marL="285750" indent="-285750">
              <a:buFont typeface="Arial" charset="0"/>
              <a:buChar char="•"/>
              <a:defRPr/>
            </a:pPr>
            <a:r>
              <a:rPr lang="ru-RU">
                <a:solidFill>
                  <a:srgbClr val="000000"/>
                </a:solidFill>
                <a:latin typeface="Tahoma" pitchFamily="34" charset="0"/>
                <a:cs typeface="Tahoma" pitchFamily="34" charset="0"/>
              </a:rPr>
              <a:t>Министерство труда и социальной защиты РФ</a:t>
            </a:r>
          </a:p>
          <a:p>
            <a:pPr marL="285750" indent="-285750">
              <a:buFont typeface="Arial" charset="0"/>
              <a:buChar char="•"/>
              <a:defRPr/>
            </a:pPr>
            <a:r>
              <a:rPr lang="ru-RU">
                <a:solidFill>
                  <a:srgbClr val="000000"/>
                </a:solidFill>
                <a:latin typeface="Tahoma" pitchFamily="34" charset="0"/>
                <a:cs typeface="Tahoma" pitchFamily="34" charset="0"/>
              </a:rPr>
              <a:t>Министерство образования и науки РФ</a:t>
            </a:r>
          </a:p>
          <a:p>
            <a:pPr marL="285750" indent="-285750">
              <a:buFont typeface="Arial" charset="0"/>
              <a:buChar char="•"/>
              <a:defRPr/>
            </a:pPr>
            <a:r>
              <a:rPr lang="ru-RU">
                <a:solidFill>
                  <a:srgbClr val="000000"/>
                </a:solidFill>
                <a:latin typeface="Tahoma" pitchFamily="34" charset="0"/>
                <a:cs typeface="Tahoma" pitchFamily="34" charset="0"/>
              </a:rPr>
              <a:t>Министерство промышленности и торговли РФ</a:t>
            </a:r>
          </a:p>
          <a:p>
            <a:pPr marL="285750" indent="-285750">
              <a:buFont typeface="Arial" charset="0"/>
              <a:buChar char="•"/>
              <a:defRPr/>
            </a:pPr>
            <a:r>
              <a:rPr lang="ru-RU">
                <a:solidFill>
                  <a:srgbClr val="000000"/>
                </a:solidFill>
                <a:latin typeface="Tahoma" pitchFamily="34" charset="0"/>
                <a:cs typeface="Tahoma" pitchFamily="34" charset="0"/>
              </a:rPr>
              <a:t>Российский союз промышленников и предпринимателей</a:t>
            </a:r>
          </a:p>
          <a:p>
            <a:pPr marL="285750" indent="-285750">
              <a:buFont typeface="Arial" charset="0"/>
              <a:buChar char="•"/>
              <a:defRPr/>
            </a:pPr>
            <a:r>
              <a:rPr lang="ru-RU">
                <a:solidFill>
                  <a:srgbClr val="000000"/>
                </a:solidFill>
                <a:latin typeface="Tahoma" pitchFamily="34" charset="0"/>
                <a:cs typeface="Tahoma" pitchFamily="34" charset="0"/>
              </a:rPr>
              <a:t>Ведущие объединения работодателей,  крупные государственные корпорации</a:t>
            </a:r>
          </a:p>
          <a:p>
            <a:pPr marL="285750" indent="-285750">
              <a:buFont typeface="Arial" charset="0"/>
              <a:buChar char="•"/>
              <a:defRPr/>
            </a:pPr>
            <a:r>
              <a:rPr lang="ru-RU">
                <a:solidFill>
                  <a:srgbClr val="000000"/>
                </a:solidFill>
                <a:latin typeface="Tahoma" pitchFamily="34" charset="0"/>
                <a:cs typeface="Tahoma" pitchFamily="34" charset="0"/>
              </a:rPr>
              <a:t>Федерация независимых профсоюзов России</a:t>
            </a:r>
          </a:p>
        </p:txBody>
      </p:sp>
      <p:sp>
        <p:nvSpPr>
          <p:cNvPr id="7" name="Прямоугольник 6"/>
          <p:cNvSpPr/>
          <p:nvPr/>
        </p:nvSpPr>
        <p:spPr>
          <a:xfrm>
            <a:off x="4859338" y="1736725"/>
            <a:ext cx="3960812" cy="4327525"/>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buFont typeface="Arial" charset="0"/>
              <a:buChar char="•"/>
              <a:defRPr/>
            </a:pPr>
            <a:endParaRPr lang="en-US" dirty="0">
              <a:solidFill>
                <a:srgbClr val="000000"/>
              </a:solidFill>
              <a:latin typeface="Tahoma" pitchFamily="34" charset="0"/>
              <a:cs typeface="Tahoma" pitchFamily="34" charset="0"/>
            </a:endParaRPr>
          </a:p>
          <a:p>
            <a:pPr marL="285750" indent="-285750">
              <a:buFont typeface="Arial" charset="0"/>
              <a:buChar char="•"/>
              <a:defRPr/>
            </a:pPr>
            <a:r>
              <a:rPr lang="ru-RU" dirty="0">
                <a:solidFill>
                  <a:srgbClr val="000000"/>
                </a:solidFill>
                <a:latin typeface="Tahoma" pitchFamily="34" charset="0"/>
                <a:cs typeface="Tahoma" pitchFamily="34" charset="0"/>
              </a:rPr>
              <a:t>Советы по профессиональным квалификациям в 35 областях профессиональной деятельности</a:t>
            </a:r>
          </a:p>
          <a:p>
            <a:pPr marL="285750" indent="-285750">
              <a:buFont typeface="Arial" charset="0"/>
              <a:buChar char="•"/>
              <a:defRPr/>
            </a:pPr>
            <a:r>
              <a:rPr lang="ru-RU" dirty="0">
                <a:solidFill>
                  <a:srgbClr val="000000"/>
                </a:solidFill>
                <a:latin typeface="Tahoma" pitchFamily="34" charset="0"/>
                <a:cs typeface="Tahoma" pitchFamily="34" charset="0"/>
              </a:rPr>
              <a:t>Рабочая группа по вопросам оценки квалификации и качества подготовки кадров</a:t>
            </a:r>
          </a:p>
          <a:p>
            <a:pPr marL="285750" indent="-285750">
              <a:lnSpc>
                <a:spcPct val="90000"/>
              </a:lnSpc>
              <a:spcAft>
                <a:spcPct val="20000"/>
              </a:spcAft>
              <a:buFont typeface="Arial" charset="0"/>
              <a:buChar char="•"/>
              <a:defRPr/>
            </a:pPr>
            <a:r>
              <a:rPr lang="ru-RU" dirty="0">
                <a:solidFill>
                  <a:srgbClr val="000000"/>
                </a:solidFill>
                <a:latin typeface="Tahoma" pitchFamily="34" charset="0"/>
                <a:cs typeface="Tahoma" pitchFamily="34" charset="0"/>
              </a:rPr>
              <a:t>Рабочая группа по применению профессиональных стандартов в системе профессионального образования и обучения</a:t>
            </a:r>
          </a:p>
          <a:p>
            <a:pPr marL="285750" indent="-285750">
              <a:lnSpc>
                <a:spcPct val="90000"/>
              </a:lnSpc>
              <a:spcAft>
                <a:spcPct val="20000"/>
              </a:spcAft>
              <a:buFont typeface="Arial" charset="0"/>
              <a:buChar char="•"/>
              <a:defRPr/>
            </a:pPr>
            <a:r>
              <a:rPr lang="ru-RU" dirty="0">
                <a:solidFill>
                  <a:srgbClr val="000000"/>
                </a:solidFill>
                <a:latin typeface="Tahoma" pitchFamily="34" charset="0"/>
                <a:cs typeface="Tahoma" pitchFamily="34" charset="0"/>
              </a:rPr>
              <a:t>Рабочая группа по профессиональным стандартам и координации деятельности советов по профессиональным квалификациям</a:t>
            </a:r>
          </a:p>
          <a:p>
            <a:pPr marL="285750" indent="-285750">
              <a:lnSpc>
                <a:spcPct val="90000"/>
              </a:lnSpc>
              <a:spcAft>
                <a:spcPct val="20000"/>
              </a:spcAft>
              <a:defRPr/>
            </a:pPr>
            <a:endParaRPr lang="ru-RU" sz="1200" dirty="0">
              <a:solidFill>
                <a:srgbClr val="000000"/>
              </a:solidFill>
              <a:latin typeface="Tahoma" pitchFamily="34" charset="0"/>
              <a:cs typeface="Tahoma" pitchFamily="34" charset="0"/>
            </a:endParaRPr>
          </a:p>
        </p:txBody>
      </p:sp>
      <p:sp>
        <p:nvSpPr>
          <p:cNvPr id="3" name="Прямоугольник 2"/>
          <p:cNvSpPr/>
          <p:nvPr/>
        </p:nvSpPr>
        <p:spPr>
          <a:xfrm>
            <a:off x="979121" y="1192781"/>
            <a:ext cx="2865275" cy="523220"/>
          </a:xfrm>
          <a:prstGeom prst="rect">
            <a:avLst/>
          </a:prstGeom>
          <a:noFill/>
        </p:spPr>
        <p:txBody>
          <a:bodyPr>
            <a:spAutoFit/>
          </a:bodyPr>
          <a:lstStyle/>
          <a:p>
            <a:pP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Состав</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НСПК</a:t>
            </a:r>
          </a:p>
        </p:txBody>
      </p:sp>
      <p:sp>
        <p:nvSpPr>
          <p:cNvPr id="5" name="Прямоугольник 4"/>
          <p:cNvSpPr/>
          <p:nvPr/>
        </p:nvSpPr>
        <p:spPr>
          <a:xfrm>
            <a:off x="5324358" y="1196744"/>
            <a:ext cx="3100272" cy="523220"/>
          </a:xfrm>
          <a:prstGeom prst="rect">
            <a:avLst/>
          </a:prstGeom>
          <a:noFill/>
        </p:spPr>
        <p:txBody>
          <a:bodyPr wrap="none">
            <a:spAutoFit/>
          </a:bodyPr>
          <a:lstStyle/>
          <a:p>
            <a:pPr fontAlgn="auto">
              <a:spcBef>
                <a:spcPts val="0"/>
              </a:spcBef>
              <a:spcAft>
                <a:spcPts val="0"/>
              </a:spcAft>
              <a:defRPr/>
            </a:pPr>
            <a:r>
              <a:rPr lang="ru-RU"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rPr>
              <a:t>Структура НСПК</a:t>
            </a: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220D049D-9604-4C81-948C-709654EB43E2}" type="slidenum">
              <a:rPr lang="ru-RU" sz="1800" b="1">
                <a:latin typeface="Tahoma" pitchFamily="34" charset="0"/>
                <a:ea typeface="Tahoma" pitchFamily="34" charset="0"/>
                <a:cs typeface="Tahoma" pitchFamily="34" charset="0"/>
              </a:rPr>
              <a:pPr>
                <a:defRPr/>
              </a:pPr>
              <a:t>14</a:t>
            </a:fld>
            <a:endParaRPr lang="ru-RU" sz="1800" b="1" dirty="0">
              <a:latin typeface="Tahoma" pitchFamily="34" charset="0"/>
              <a:ea typeface="Tahoma" pitchFamily="34" charset="0"/>
              <a:cs typeface="Tahoma" pitchFamily="34" charset="0"/>
            </a:endParaRPr>
          </a:p>
        </p:txBody>
      </p:sp>
      <p:sp>
        <p:nvSpPr>
          <p:cNvPr id="28679"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одзаголовок 5"/>
          <p:cNvSpPr>
            <a:spLocks noGrp="1"/>
          </p:cNvSpPr>
          <p:nvPr>
            <p:ph type="subTitle" idx="1"/>
          </p:nvPr>
        </p:nvSpPr>
        <p:spPr>
          <a:xfrm>
            <a:off x="893763" y="2503488"/>
            <a:ext cx="7494587" cy="1655762"/>
          </a:xfrm>
        </p:spPr>
        <p:txBody>
          <a:bodyPr/>
          <a:lstStyle/>
          <a:p>
            <a:pPr eaLnBrk="1" hangingPunct="1">
              <a:lnSpc>
                <a:spcPct val="90000"/>
              </a:lnSpc>
            </a:pPr>
            <a:r>
              <a:rPr lang="ru-RU" sz="3700" b="1">
                <a:solidFill>
                  <a:srgbClr val="376092"/>
                </a:solidFill>
                <a:latin typeface="Tahoma" pitchFamily="34" charset="0"/>
                <a:cs typeface="Tahoma" pitchFamily="34" charset="0"/>
              </a:rPr>
              <a:t>Разработка профессиональных стандартов</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D3F0ABCB-4985-45B6-8F6D-221B1BA2164C}" type="slidenum">
              <a:rPr lang="ru-RU" sz="1800" b="1">
                <a:latin typeface="Tahoma" pitchFamily="34" charset="0"/>
                <a:ea typeface="Tahoma" pitchFamily="34" charset="0"/>
                <a:cs typeface="Tahoma" pitchFamily="34" charset="0"/>
              </a:rPr>
              <a:pPr>
                <a:defRPr/>
              </a:pPr>
              <a:t>15</a:t>
            </a:fld>
            <a:endParaRPr lang="ru-RU" sz="1800" b="1" dirty="0">
              <a:latin typeface="Tahoma" pitchFamily="34" charset="0"/>
              <a:ea typeface="Tahoma" pitchFamily="34" charset="0"/>
              <a:cs typeface="Tahoma" pitchFamily="34" charset="0"/>
            </a:endParaRPr>
          </a:p>
        </p:txBody>
      </p:sp>
      <p:sp>
        <p:nvSpPr>
          <p:cNvPr id="30723" name="TextBox 6"/>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p:cNvSpPr>
          <p:nvPr/>
        </p:nvSpPr>
        <p:spPr bwMode="auto">
          <a:xfrm>
            <a:off x="179388" y="77788"/>
            <a:ext cx="8856662" cy="433387"/>
          </a:xfrm>
          <a:prstGeom prst="rect">
            <a:avLst/>
          </a:prstGeom>
          <a:noFill/>
          <a:ln w="9525">
            <a:noFill/>
            <a:miter lim="800000"/>
            <a:headEnd/>
            <a:tailEnd/>
          </a:ln>
        </p:spPr>
        <p:txBody>
          <a:bodyPr anchor="ctr"/>
          <a:lstStyle/>
          <a:p>
            <a:pPr algn="ctr"/>
            <a:r>
              <a:rPr lang="ru-RU" altLang="ru-RU" sz="2200" b="1">
                <a:solidFill>
                  <a:srgbClr val="376092"/>
                </a:solidFill>
                <a:latin typeface="Tahoma" pitchFamily="34" charset="0"/>
                <a:cs typeface="Tahoma" pitchFamily="34" charset="0"/>
              </a:rPr>
              <a:t>ПРОФЕССИОНАЛЬНЫЕ СТАНДАРТЫ: НОРМАТИВНАЯ БАЗА</a:t>
            </a:r>
          </a:p>
        </p:txBody>
      </p:sp>
      <p:sp>
        <p:nvSpPr>
          <p:cNvPr id="2" name="Прямоугольник 1"/>
          <p:cNvSpPr/>
          <p:nvPr/>
        </p:nvSpPr>
        <p:spPr>
          <a:xfrm>
            <a:off x="196850" y="530225"/>
            <a:ext cx="8623300"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D0D0D"/>
                </a:solidFill>
                <a:latin typeface="Tahoma" pitchFamily="34" charset="0"/>
                <a:cs typeface="Tahoma" pitchFamily="34" charset="0"/>
              </a:rPr>
              <a:t>ТРУДОВОЙ КОДЕКС РОССИЙСКОЙ ФЕДЕРАЦИИ</a:t>
            </a:r>
          </a:p>
        </p:txBody>
      </p:sp>
      <p:sp>
        <p:nvSpPr>
          <p:cNvPr id="6" name="Прямоугольник 5"/>
          <p:cNvSpPr/>
          <p:nvPr/>
        </p:nvSpPr>
        <p:spPr>
          <a:xfrm>
            <a:off x="217488" y="2489200"/>
            <a:ext cx="8624887" cy="4349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D0D0D"/>
                </a:solidFill>
                <a:latin typeface="Tahoma" pitchFamily="34" charset="0"/>
                <a:cs typeface="Tahoma" pitchFamily="34" charset="0"/>
              </a:rPr>
              <a:t>ПОСТАНОВЛЕНИЕ ПРАВИТЕЛЬСТВА РОССИЙСКОЙ ФЕДЕРАЦИИ  ОТ 22 ЯНВАРЯ 2013Г. №23 </a:t>
            </a:r>
          </a:p>
        </p:txBody>
      </p:sp>
      <p:sp>
        <p:nvSpPr>
          <p:cNvPr id="7" name="Прямоугольник 6"/>
          <p:cNvSpPr/>
          <p:nvPr/>
        </p:nvSpPr>
        <p:spPr>
          <a:xfrm>
            <a:off x="196850" y="3584575"/>
            <a:ext cx="8623300" cy="412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ПРИКАЗЫ МИНТРУДА РОССИИ:</a:t>
            </a:r>
          </a:p>
        </p:txBody>
      </p:sp>
      <p:sp>
        <p:nvSpPr>
          <p:cNvPr id="31749" name="TextBox 2"/>
          <p:cNvSpPr txBox="1">
            <a:spLocks noChangeArrowheads="1"/>
          </p:cNvSpPr>
          <p:nvPr/>
        </p:nvSpPr>
        <p:spPr bwMode="auto">
          <a:xfrm>
            <a:off x="217488" y="890588"/>
            <a:ext cx="8602662" cy="1816100"/>
          </a:xfrm>
          <a:prstGeom prst="rect">
            <a:avLst/>
          </a:prstGeom>
          <a:noFill/>
          <a:ln w="9525">
            <a:noFill/>
            <a:miter lim="800000"/>
            <a:headEnd/>
            <a:tailEnd/>
          </a:ln>
        </p:spPr>
        <p:txBody>
          <a:bodyPr>
            <a:spAutoFit/>
          </a:bodyPr>
          <a:lstStyle/>
          <a:p>
            <a:pPr algn="just"/>
            <a:r>
              <a:rPr lang="ru-RU" sz="1400">
                <a:latin typeface="Tahoma" pitchFamily="34" charset="0"/>
                <a:cs typeface="Tahoma" pitchFamily="34" charset="0"/>
              </a:rPr>
              <a:t>статья 195.1. Понятия квалификации работника, профессионального стандарта</a:t>
            </a:r>
          </a:p>
          <a:p>
            <a:pPr algn="just"/>
            <a:r>
              <a:rPr lang="ru-RU" sz="1400" b="1">
                <a:latin typeface="Tahoma" pitchFamily="34" charset="0"/>
                <a:cs typeface="Tahoma" pitchFamily="34" charset="0"/>
              </a:rPr>
              <a:t>Квалификация работника </a:t>
            </a:r>
            <a:r>
              <a:rPr lang="ru-RU" sz="1400">
                <a:latin typeface="Tahoma" pitchFamily="34" charset="0"/>
                <a:cs typeface="Tahoma" pitchFamily="34" charset="0"/>
              </a:rPr>
              <a:t>– уровень знаний, умений, профессиональных навыков и опыта работы  работника.</a:t>
            </a:r>
          </a:p>
          <a:p>
            <a:pPr algn="just"/>
            <a:r>
              <a:rPr lang="ru-RU" sz="1400" b="1">
                <a:latin typeface="Tahoma" pitchFamily="34" charset="0"/>
                <a:cs typeface="Tahoma" pitchFamily="34" charset="0"/>
              </a:rPr>
              <a:t>Профессиональный стандарт </a:t>
            </a:r>
            <a:r>
              <a:rPr lang="ru-RU" sz="1400">
                <a:latin typeface="Tahoma" pitchFamily="34" charset="0"/>
                <a:cs typeface="Tahoma" pitchFamily="34" charset="0"/>
              </a:rPr>
              <a:t>– характеристика квалификации, необходимой работнику для осуществления определенного вида профессиональной деятельности.</a:t>
            </a:r>
          </a:p>
          <a:p>
            <a:pPr algn="just"/>
            <a:r>
              <a:rPr lang="ru-RU" sz="1400">
                <a:latin typeface="Tahoma" pitchFamily="34" charset="0"/>
                <a:cs typeface="Tahoma" pitchFamily="34" charset="0"/>
              </a:rPr>
              <a:t>статья 195.2. Порядок разработки и утверждения профессиональных стандартов</a:t>
            </a:r>
          </a:p>
          <a:p>
            <a:pPr algn="just"/>
            <a:r>
              <a:rPr lang="ru-RU" sz="1400">
                <a:latin typeface="Tahoma" pitchFamily="34" charset="0"/>
                <a:cs typeface="Tahoma" pitchFamily="34" charset="0"/>
              </a:rPr>
              <a:t>статья 195.3. Порядок применения профессиональных стандартов </a:t>
            </a:r>
          </a:p>
          <a:p>
            <a:endParaRPr lang="ru-RU" sz="1400">
              <a:latin typeface="Tahoma" pitchFamily="34" charset="0"/>
              <a:cs typeface="Tahoma" pitchFamily="34" charset="0"/>
            </a:endParaRPr>
          </a:p>
        </p:txBody>
      </p:sp>
      <p:sp>
        <p:nvSpPr>
          <p:cNvPr id="31750" name="TextBox 3"/>
          <p:cNvSpPr txBox="1">
            <a:spLocks noChangeArrowheads="1"/>
          </p:cNvSpPr>
          <p:nvPr/>
        </p:nvSpPr>
        <p:spPr bwMode="auto">
          <a:xfrm>
            <a:off x="196850" y="2997200"/>
            <a:ext cx="8650288" cy="738188"/>
          </a:xfrm>
          <a:prstGeom prst="rect">
            <a:avLst/>
          </a:prstGeom>
          <a:noFill/>
          <a:ln w="9525">
            <a:noFill/>
            <a:miter lim="800000"/>
            <a:headEnd/>
            <a:tailEnd/>
          </a:ln>
        </p:spPr>
        <p:txBody>
          <a:bodyPr>
            <a:spAutoFit/>
          </a:bodyPr>
          <a:lstStyle/>
          <a:p>
            <a:r>
              <a:rPr lang="ru-RU" sz="1400" dirty="0">
                <a:latin typeface="Tahoma" pitchFamily="34" charset="0"/>
                <a:cs typeface="Tahoma" pitchFamily="34" charset="0"/>
              </a:rPr>
              <a:t>«О Правилах разработки и утверждения профессиональных стандартов»</a:t>
            </a:r>
          </a:p>
          <a:p>
            <a:r>
              <a:rPr lang="ru-RU" sz="1400" dirty="0">
                <a:latin typeface="Tahoma" pitchFamily="34" charset="0"/>
                <a:cs typeface="Tahoma" pitchFamily="34" charset="0"/>
              </a:rPr>
              <a:t>(в редакции Постановления Правительства Российской Федерации от  23 сентября 2014  г. № 970)</a:t>
            </a:r>
          </a:p>
          <a:p>
            <a:endParaRPr lang="ru-RU" sz="1400" dirty="0">
              <a:latin typeface="Tahoma" pitchFamily="34" charset="0"/>
              <a:cs typeface="Tahoma" pitchFamily="34" charset="0"/>
            </a:endParaRPr>
          </a:p>
        </p:txBody>
      </p:sp>
      <p:sp>
        <p:nvSpPr>
          <p:cNvPr id="31751" name="TextBox 4"/>
          <p:cNvSpPr txBox="1">
            <a:spLocks noChangeArrowheads="1"/>
          </p:cNvSpPr>
          <p:nvPr/>
        </p:nvSpPr>
        <p:spPr bwMode="auto">
          <a:xfrm>
            <a:off x="196850" y="3997325"/>
            <a:ext cx="8623300" cy="2678113"/>
          </a:xfrm>
          <a:prstGeom prst="rect">
            <a:avLst/>
          </a:prstGeom>
          <a:noFill/>
          <a:ln w="9525">
            <a:noFill/>
            <a:miter lim="800000"/>
            <a:headEnd/>
            <a:tailEnd/>
          </a:ln>
        </p:spPr>
        <p:txBody>
          <a:bodyPr>
            <a:spAutoFit/>
          </a:bodyPr>
          <a:lstStyle/>
          <a:p>
            <a:r>
              <a:rPr lang="ru-RU" sz="1400" b="1">
                <a:latin typeface="Tahoma" pitchFamily="34" charset="0"/>
                <a:cs typeface="Tahoma" pitchFamily="34" charset="0"/>
              </a:rPr>
              <a:t>от 12 апреля 2013 г. № 147н </a:t>
            </a:r>
            <a:r>
              <a:rPr lang="ru-RU" sz="1400">
                <a:latin typeface="Tahoma" pitchFamily="34" charset="0"/>
                <a:cs typeface="Tahoma" pitchFamily="34" charset="0"/>
              </a:rPr>
              <a:t>«Об утверждении макета профессионального стандарта»  </a:t>
            </a:r>
          </a:p>
          <a:p>
            <a:r>
              <a:rPr lang="ru-RU" sz="1400">
                <a:latin typeface="Tahoma" pitchFamily="34" charset="0"/>
                <a:cs typeface="Tahoma" pitchFamily="34" charset="0"/>
              </a:rPr>
              <a:t>(с изменениями  от  29 сентября 2014 г. № 665н )                                   </a:t>
            </a:r>
          </a:p>
          <a:p>
            <a:r>
              <a:rPr lang="ru-RU" sz="1400" b="1">
                <a:latin typeface="Tahoma" pitchFamily="34" charset="0"/>
                <a:cs typeface="Tahoma" pitchFamily="34" charset="0"/>
              </a:rPr>
              <a:t>от 12 апреля 2013 г. № 148н </a:t>
            </a:r>
            <a:r>
              <a:rPr lang="ru-RU" sz="1400">
                <a:latin typeface="Tahoma" pitchFamily="34" charset="0"/>
                <a:cs typeface="Tahoma" pitchFamily="34" charset="0"/>
              </a:rPr>
              <a:t>«Об утверждении уровней квалификаций в целях подготовки профессиональных стандартов»</a:t>
            </a:r>
          </a:p>
          <a:p>
            <a:r>
              <a:rPr lang="ru-RU" sz="1400" b="1">
                <a:latin typeface="Tahoma" pitchFamily="34" charset="0"/>
                <a:cs typeface="Tahoma" pitchFamily="34" charset="0"/>
              </a:rPr>
              <a:t>от 29 апреля 2013 г. № 170н </a:t>
            </a:r>
            <a:r>
              <a:rPr lang="ru-RU" sz="1400">
                <a:latin typeface="Tahoma" pitchFamily="34" charset="0"/>
                <a:cs typeface="Tahoma" pitchFamily="34" charset="0"/>
              </a:rPr>
              <a:t>«Об утверждении методических рекомендаций по разработке профессионального стандарта»</a:t>
            </a:r>
          </a:p>
          <a:p>
            <a:r>
              <a:rPr lang="ru-RU" sz="1400" b="1">
                <a:latin typeface="Tahoma" pitchFamily="34" charset="0"/>
                <a:cs typeface="Tahoma" pitchFamily="34" charset="0"/>
              </a:rPr>
              <a:t>от 30 сентября 2014 г. № 671н </a:t>
            </a:r>
            <a:r>
              <a:rPr lang="ru-RU" sz="1400">
                <a:latin typeface="Tahoma" pitchFamily="34" charset="0"/>
                <a:cs typeface="Tahoma" pitchFamily="34" charset="0"/>
              </a:rPr>
              <a:t>«Об утверждении методических рекомендаций по организации» профессионально-общественного обсуждения и экспертизы проектов профессиональных стандартов»</a:t>
            </a:r>
          </a:p>
          <a:p>
            <a:r>
              <a:rPr lang="ru-RU" sz="1400" b="1">
                <a:latin typeface="Tahoma" pitchFamily="34" charset="0"/>
                <a:cs typeface="Tahoma" pitchFamily="34" charset="0"/>
              </a:rPr>
              <a:t>от 29 сентября 2014 г. № 667н </a:t>
            </a:r>
            <a:r>
              <a:rPr lang="ru-RU" sz="1400">
                <a:latin typeface="Tahoma" pitchFamily="34" charset="0"/>
                <a:cs typeface="Tahoma" pitchFamily="34" charset="0"/>
              </a:rPr>
              <a:t>«О реестре профессиональных стандартов (перечне видов профессиональной деятельности)»</a:t>
            </a:r>
          </a:p>
          <a:p>
            <a:endParaRPr lang="ru-RU" sz="1400">
              <a:latin typeface="Tahoma" pitchFamily="34" charset="0"/>
              <a:cs typeface="Tahoma" pitchFamily="34" charset="0"/>
            </a:endParaRP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73D3D0E5-18C0-490A-BF81-20B76CAEE93C}" type="slidenum">
              <a:rPr lang="ru-RU" sz="1800" b="1">
                <a:latin typeface="Tahoma" pitchFamily="34" charset="0"/>
                <a:ea typeface="Tahoma" pitchFamily="34" charset="0"/>
                <a:cs typeface="Tahoma" pitchFamily="34" charset="0"/>
              </a:rPr>
              <a:pPr>
                <a:defRPr/>
              </a:pPr>
              <a:t>16</a:t>
            </a:fld>
            <a:endParaRPr lang="ru-RU" sz="1800" b="1" dirty="0">
              <a:latin typeface="Tahoma" pitchFamily="34" charset="0"/>
              <a:ea typeface="Tahoma" pitchFamily="34" charset="0"/>
              <a:cs typeface="Tahoma" pitchFamily="34" charset="0"/>
            </a:endParaRPr>
          </a:p>
        </p:txBody>
      </p:sp>
      <p:sp>
        <p:nvSpPr>
          <p:cNvPr id="31753"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p:cNvSpPr>
          <p:nvPr/>
        </p:nvSpPr>
        <p:spPr bwMode="auto">
          <a:xfrm>
            <a:off x="179388" y="77788"/>
            <a:ext cx="8856662" cy="433387"/>
          </a:xfrm>
          <a:prstGeom prst="rect">
            <a:avLst/>
          </a:prstGeom>
          <a:noFill/>
          <a:ln w="9525">
            <a:noFill/>
            <a:miter lim="800000"/>
            <a:headEnd/>
            <a:tailEnd/>
          </a:ln>
        </p:spPr>
        <p:txBody>
          <a:bodyPr anchor="ctr"/>
          <a:lstStyle/>
          <a:p>
            <a:pPr algn="ctr"/>
            <a:r>
              <a:rPr lang="ru-RU" sz="2200" b="1">
                <a:solidFill>
                  <a:srgbClr val="376092"/>
                </a:solidFill>
                <a:latin typeface="Tahoma" pitchFamily="34" charset="0"/>
                <a:cs typeface="Tahoma" pitchFamily="34" charset="0"/>
              </a:rPr>
              <a:t>ОСНОВНЫЕ ПОНЯТИЯ</a:t>
            </a:r>
            <a:endParaRPr lang="ru-RU" altLang="ru-RU" sz="2200" b="1">
              <a:solidFill>
                <a:srgbClr val="376092"/>
              </a:solidFill>
              <a:latin typeface="Tahoma" pitchFamily="34" charset="0"/>
              <a:cs typeface="Tahoma" pitchFamily="34" charset="0"/>
            </a:endParaRPr>
          </a:p>
        </p:txBody>
      </p:sp>
      <p:sp>
        <p:nvSpPr>
          <p:cNvPr id="2" name="Прямоугольник 1"/>
          <p:cNvSpPr/>
          <p:nvPr/>
        </p:nvSpPr>
        <p:spPr>
          <a:xfrm>
            <a:off x="196850" y="530225"/>
            <a:ext cx="8623300" cy="360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a:solidFill>
                  <a:schemeClr val="tx1"/>
                </a:solidFill>
                <a:latin typeface="Tahoma" pitchFamily="34" charset="0"/>
                <a:cs typeface="Tahoma" pitchFamily="34" charset="0"/>
              </a:rPr>
              <a:t>ТК РФ, ст. 195.1</a:t>
            </a:r>
          </a:p>
        </p:txBody>
      </p:sp>
      <p:sp>
        <p:nvSpPr>
          <p:cNvPr id="7" name="Прямоугольник 6"/>
          <p:cNvSpPr/>
          <p:nvPr/>
        </p:nvSpPr>
        <p:spPr>
          <a:xfrm>
            <a:off x="179388" y="2420938"/>
            <a:ext cx="8623300" cy="6477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600" b="1">
                <a:solidFill>
                  <a:schemeClr val="tx1"/>
                </a:solidFill>
                <a:latin typeface="Tahoma" pitchFamily="34" charset="0"/>
                <a:cs typeface="Tahoma" pitchFamily="34" charset="0"/>
              </a:rPr>
              <a:t>Методические рекомендации по разработке профессионального стандарта (приказ Минтруда России от 29.04.2013 № 170н)</a:t>
            </a:r>
          </a:p>
        </p:txBody>
      </p:sp>
      <p:sp>
        <p:nvSpPr>
          <p:cNvPr id="33796" name="TextBox 2"/>
          <p:cNvSpPr txBox="1">
            <a:spLocks noChangeArrowheads="1"/>
          </p:cNvSpPr>
          <p:nvPr/>
        </p:nvSpPr>
        <p:spPr bwMode="auto">
          <a:xfrm>
            <a:off x="217488" y="890588"/>
            <a:ext cx="8602662" cy="1816100"/>
          </a:xfrm>
          <a:prstGeom prst="rect">
            <a:avLst/>
          </a:prstGeom>
          <a:noFill/>
          <a:ln w="9525">
            <a:noFill/>
            <a:miter lim="800000"/>
            <a:headEnd/>
            <a:tailEnd/>
          </a:ln>
        </p:spPr>
        <p:txBody>
          <a:bodyPr>
            <a:spAutoFit/>
          </a:bodyPr>
          <a:lstStyle/>
          <a:p>
            <a:r>
              <a:rPr lang="ru-RU" sz="1600" b="1">
                <a:solidFill>
                  <a:srgbClr val="000000"/>
                </a:solidFill>
                <a:latin typeface="Tahoma" pitchFamily="34" charset="0"/>
                <a:cs typeface="Tahoma" pitchFamily="34" charset="0"/>
              </a:rPr>
              <a:t>Профессиональный стандарт </a:t>
            </a:r>
            <a:r>
              <a:rPr lang="ru-RU" sz="1600">
                <a:solidFill>
                  <a:srgbClr val="000000"/>
                </a:solidFill>
                <a:latin typeface="Tahoma" pitchFamily="34" charset="0"/>
                <a:cs typeface="Tahoma" pitchFamily="34" charset="0"/>
              </a:rPr>
              <a:t>– характеристика квалификации, необходимой работнику для осуществления определенного вида профессиональной деятельности</a:t>
            </a:r>
          </a:p>
          <a:p>
            <a:endParaRPr lang="ru-RU" sz="1600">
              <a:solidFill>
                <a:srgbClr val="000000"/>
              </a:solidFill>
              <a:latin typeface="Tahoma" pitchFamily="34" charset="0"/>
              <a:cs typeface="Tahoma" pitchFamily="34" charset="0"/>
            </a:endParaRPr>
          </a:p>
          <a:p>
            <a:r>
              <a:rPr lang="ru-RU" sz="1600" b="1">
                <a:solidFill>
                  <a:srgbClr val="000000"/>
                </a:solidFill>
                <a:latin typeface="Tahoma" pitchFamily="34" charset="0"/>
                <a:cs typeface="Tahoma" pitchFamily="34" charset="0"/>
              </a:rPr>
              <a:t>Квалификация</a:t>
            </a:r>
            <a:r>
              <a:rPr lang="ru-RU" sz="1600">
                <a:solidFill>
                  <a:srgbClr val="000000"/>
                </a:solidFill>
                <a:latin typeface="Tahoma" pitchFamily="34" charset="0"/>
                <a:cs typeface="Tahoma" pitchFamily="34" charset="0"/>
              </a:rPr>
              <a:t> – уровень знаний, умений, профессиональных навыков и опыта работы работника</a:t>
            </a:r>
          </a:p>
          <a:p>
            <a:pPr algn="just"/>
            <a:r>
              <a:rPr lang="ru-RU" sz="1600">
                <a:latin typeface="Tahoma" pitchFamily="34" charset="0"/>
                <a:cs typeface="Tahoma" pitchFamily="34" charset="0"/>
              </a:rPr>
              <a:t> </a:t>
            </a:r>
          </a:p>
          <a:p>
            <a:endParaRPr lang="ru-RU" sz="1600">
              <a:latin typeface="Tahoma" pitchFamily="34" charset="0"/>
              <a:cs typeface="Tahoma" pitchFamily="34" charset="0"/>
            </a:endParaRPr>
          </a:p>
        </p:txBody>
      </p:sp>
      <p:sp>
        <p:nvSpPr>
          <p:cNvPr id="33797" name="TextBox 4"/>
          <p:cNvSpPr txBox="1">
            <a:spLocks noChangeArrowheads="1"/>
          </p:cNvSpPr>
          <p:nvPr/>
        </p:nvSpPr>
        <p:spPr bwMode="auto">
          <a:xfrm>
            <a:off x="179388" y="3068638"/>
            <a:ext cx="8623300" cy="3048000"/>
          </a:xfrm>
          <a:prstGeom prst="rect">
            <a:avLst/>
          </a:prstGeom>
          <a:noFill/>
          <a:ln w="9525">
            <a:noFill/>
            <a:miter lim="800000"/>
            <a:headEnd/>
            <a:tailEnd/>
          </a:ln>
        </p:spPr>
        <p:txBody>
          <a:bodyPr>
            <a:spAutoFit/>
          </a:bodyPr>
          <a:lstStyle/>
          <a:p>
            <a:r>
              <a:rPr lang="ru-RU" sz="1600" b="1">
                <a:solidFill>
                  <a:srgbClr val="000000"/>
                </a:solidFill>
                <a:latin typeface="Tahoma" pitchFamily="34" charset="0"/>
                <a:cs typeface="Tahoma" pitchFamily="34" charset="0"/>
              </a:rPr>
              <a:t>Вид профессиональной деятельности </a:t>
            </a:r>
            <a:r>
              <a:rPr lang="ru-RU" sz="1600">
                <a:solidFill>
                  <a:srgbClr val="000000"/>
                </a:solidFill>
                <a:latin typeface="Tahoma" pitchFamily="34" charset="0"/>
                <a:cs typeface="Tahoma" pitchFamily="34" charset="0"/>
              </a:rPr>
              <a:t>- совокупность обобщенных трудовых функций, имеющих близкий характер, результаты и условия труда</a:t>
            </a:r>
          </a:p>
          <a:p>
            <a:endParaRPr lang="ru-RU" sz="1600">
              <a:solidFill>
                <a:srgbClr val="000000"/>
              </a:solidFill>
              <a:latin typeface="Tahoma" pitchFamily="34" charset="0"/>
              <a:cs typeface="Tahoma" pitchFamily="34" charset="0"/>
            </a:endParaRPr>
          </a:p>
          <a:p>
            <a:r>
              <a:rPr lang="ru-RU" sz="1600" b="1">
                <a:solidFill>
                  <a:srgbClr val="FF0000"/>
                </a:solidFill>
                <a:latin typeface="Tahoma" pitchFamily="34" charset="0"/>
                <a:cs typeface="Tahoma" pitchFamily="34" charset="0"/>
              </a:rPr>
              <a:t>Обобщенная трудовая функция </a:t>
            </a:r>
            <a:r>
              <a:rPr lang="ru-RU" sz="1600">
                <a:solidFill>
                  <a:srgbClr val="FF0000"/>
                </a:solidFill>
                <a:latin typeface="Tahoma" pitchFamily="34" charset="0"/>
                <a:cs typeface="Tahoma" pitchFamily="34" charset="0"/>
              </a:rPr>
              <a:t>- совокупность связанных между собой трудовых функций, сложившаяся в результате разделения труда в конкретном производственном или (бизнес) процессе</a:t>
            </a:r>
          </a:p>
          <a:p>
            <a:endParaRPr lang="ru-RU" sz="1600">
              <a:solidFill>
                <a:srgbClr val="000000"/>
              </a:solidFill>
              <a:latin typeface="Tahoma" pitchFamily="34" charset="0"/>
              <a:cs typeface="Tahoma" pitchFamily="34" charset="0"/>
            </a:endParaRPr>
          </a:p>
          <a:p>
            <a:r>
              <a:rPr lang="ru-RU" sz="1600" b="1">
                <a:solidFill>
                  <a:srgbClr val="000000"/>
                </a:solidFill>
                <a:latin typeface="Tahoma" pitchFamily="34" charset="0"/>
                <a:cs typeface="Tahoma" pitchFamily="34" charset="0"/>
              </a:rPr>
              <a:t>Трудовая функция </a:t>
            </a:r>
            <a:r>
              <a:rPr lang="ru-RU" sz="1600">
                <a:solidFill>
                  <a:srgbClr val="000000"/>
                </a:solidFill>
                <a:latin typeface="Tahoma" pitchFamily="34" charset="0"/>
                <a:cs typeface="Tahoma" pitchFamily="34" charset="0"/>
              </a:rPr>
              <a:t>(для целей Рекомендаций) - система трудовых действий в рамках обобщенной трудовой функции</a:t>
            </a:r>
          </a:p>
          <a:p>
            <a:endParaRPr lang="ru-RU" sz="1600">
              <a:solidFill>
                <a:srgbClr val="000000"/>
              </a:solidFill>
              <a:latin typeface="Tahoma" pitchFamily="34" charset="0"/>
              <a:cs typeface="Tahoma" pitchFamily="34" charset="0"/>
            </a:endParaRPr>
          </a:p>
          <a:p>
            <a:r>
              <a:rPr lang="ru-RU" sz="1600" b="1">
                <a:solidFill>
                  <a:srgbClr val="000000"/>
                </a:solidFill>
                <a:latin typeface="Tahoma" pitchFamily="34" charset="0"/>
                <a:cs typeface="Tahoma" pitchFamily="34" charset="0"/>
              </a:rPr>
              <a:t>Трудовое действие </a:t>
            </a:r>
            <a:r>
              <a:rPr lang="ru-RU" sz="1600">
                <a:solidFill>
                  <a:srgbClr val="000000"/>
                </a:solidFill>
                <a:latin typeface="Tahoma" pitchFamily="34" charset="0"/>
                <a:cs typeface="Tahoma" pitchFamily="34" charset="0"/>
              </a:rPr>
              <a:t>- процесс взаимодействия работника с предметом труда, при котором достигается определенная задача</a:t>
            </a: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4814D358-411A-4DAB-BE53-4E61A54B1B0E}" type="slidenum">
              <a:rPr lang="ru-RU" sz="1800" b="1">
                <a:latin typeface="Tahoma" pitchFamily="34" charset="0"/>
                <a:ea typeface="Tahoma" pitchFamily="34" charset="0"/>
                <a:cs typeface="Tahoma" pitchFamily="34" charset="0"/>
              </a:rPr>
              <a:pPr>
                <a:defRPr/>
              </a:pPr>
              <a:t>17</a:t>
            </a:fld>
            <a:endParaRPr lang="ru-RU" sz="1800" b="1" dirty="0">
              <a:latin typeface="Tahoma" pitchFamily="34" charset="0"/>
              <a:ea typeface="Tahoma" pitchFamily="34" charset="0"/>
              <a:cs typeface="Tahoma" pitchFamily="34" charset="0"/>
            </a:endParaRPr>
          </a:p>
        </p:txBody>
      </p:sp>
      <p:sp>
        <p:nvSpPr>
          <p:cNvPr id="33799"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4294967295"/>
          </p:nvPr>
        </p:nvPicPr>
        <p:blipFill>
          <a:blip r:embed="rId2" cstate="print"/>
          <a:srcRect l="29509" t="17432" r="29088" b="5923"/>
          <a:stretch>
            <a:fillRect/>
          </a:stretch>
        </p:blipFill>
        <p:spPr>
          <a:xfrm>
            <a:off x="3311525" y="260350"/>
            <a:ext cx="5688013" cy="5905500"/>
          </a:xfrm>
        </p:spPr>
      </p:pic>
      <p:sp>
        <p:nvSpPr>
          <p:cNvPr id="35842" name="Заголовок 1"/>
          <p:cNvSpPr>
            <a:spLocks noGrp="1"/>
          </p:cNvSpPr>
          <p:nvPr>
            <p:ph type="title" idx="4294967295"/>
          </p:nvPr>
        </p:nvSpPr>
        <p:spPr>
          <a:xfrm rot="19070984">
            <a:off x="-1154113" y="893763"/>
            <a:ext cx="5832476" cy="2994025"/>
          </a:xfrm>
        </p:spPr>
        <p:txBody>
          <a:bodyPr/>
          <a:lstStyle/>
          <a:p>
            <a:pPr eaLnBrk="1" hangingPunct="1"/>
            <a:r>
              <a:rPr lang="ru-RU" sz="2400" b="1">
                <a:solidFill>
                  <a:srgbClr val="376092"/>
                </a:solidFill>
                <a:latin typeface="Tahoma" pitchFamily="34" charset="0"/>
                <a:cs typeface="Tahoma" pitchFamily="34" charset="0"/>
              </a:rPr>
              <a:t>СТРУКТУРА</a:t>
            </a:r>
            <a:r>
              <a:rPr lang="en-US" sz="2400" b="1">
                <a:solidFill>
                  <a:srgbClr val="376092"/>
                </a:solidFill>
                <a:latin typeface="Tahoma" pitchFamily="34" charset="0"/>
                <a:cs typeface="Tahoma" pitchFamily="34" charset="0"/>
              </a:rPr>
              <a:t> </a:t>
            </a:r>
            <a:r>
              <a:rPr lang="ru-RU" sz="2400" b="1">
                <a:solidFill>
                  <a:srgbClr val="376092"/>
                </a:solidFill>
                <a:latin typeface="Tahoma" pitchFamily="34" charset="0"/>
                <a:cs typeface="Tahoma" pitchFamily="34" charset="0"/>
              </a:rPr>
              <a:t>ПРОФЕССИОНАЛЬНОГО</a:t>
            </a:r>
            <a:br>
              <a:rPr lang="ru-RU" sz="2400" b="1">
                <a:solidFill>
                  <a:srgbClr val="376092"/>
                </a:solidFill>
                <a:latin typeface="Tahoma" pitchFamily="34" charset="0"/>
                <a:cs typeface="Tahoma" pitchFamily="34" charset="0"/>
              </a:rPr>
            </a:br>
            <a:r>
              <a:rPr lang="ru-RU" sz="2400" b="1">
                <a:solidFill>
                  <a:srgbClr val="376092"/>
                </a:solidFill>
                <a:latin typeface="Tahoma" pitchFamily="34" charset="0"/>
                <a:cs typeface="Tahoma" pitchFamily="34" charset="0"/>
              </a:rPr>
              <a:t>СТАНДАРТА</a:t>
            </a:r>
          </a:p>
        </p:txBody>
      </p:sp>
      <p:sp>
        <p:nvSpPr>
          <p:cNvPr id="4" name="Номер слайда 6"/>
          <p:cNvSpPr>
            <a:spLocks noGrp="1"/>
          </p:cNvSpPr>
          <p:nvPr>
            <p:ph type="sldNum" sz="quarter" idx="12"/>
          </p:nvPr>
        </p:nvSpPr>
        <p:spPr>
          <a:xfrm>
            <a:off x="6804025" y="6492875"/>
            <a:ext cx="2133600" cy="365125"/>
          </a:xfrm>
        </p:spPr>
        <p:txBody>
          <a:bodyPr/>
          <a:lstStyle/>
          <a:p>
            <a:pPr>
              <a:defRPr/>
            </a:pPr>
            <a:fld id="{F62B9A90-72C9-411A-9667-7FD5CC4740F0}" type="slidenum">
              <a:rPr lang="ru-RU" sz="1800" b="1">
                <a:latin typeface="Tahoma" pitchFamily="34" charset="0"/>
                <a:ea typeface="Tahoma" pitchFamily="34" charset="0"/>
                <a:cs typeface="Tahoma" pitchFamily="34" charset="0"/>
              </a:rPr>
              <a:pPr>
                <a:defRPr/>
              </a:pPr>
              <a:t>18</a:t>
            </a:fld>
            <a:endParaRPr lang="ru-RU" sz="1800" b="1" dirty="0">
              <a:latin typeface="Tahoma" pitchFamily="34" charset="0"/>
              <a:ea typeface="Tahoma" pitchFamily="34" charset="0"/>
              <a:cs typeface="Tahoma" pitchFamily="34" charset="0"/>
            </a:endParaRPr>
          </a:p>
        </p:txBody>
      </p:sp>
      <p:sp>
        <p:nvSpPr>
          <p:cNvPr id="35844" name="TextBox 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l="21059" t="23010" r="19037" b="36777"/>
          <a:stretch>
            <a:fillRect/>
          </a:stretch>
        </p:blipFill>
        <p:spPr bwMode="auto">
          <a:xfrm>
            <a:off x="250825" y="692150"/>
            <a:ext cx="8505825" cy="4281488"/>
          </a:xfrm>
          <a:prstGeom prst="rect">
            <a:avLst/>
          </a:prstGeom>
          <a:noFill/>
          <a:ln w="9525">
            <a:noFill/>
            <a:miter lim="800000"/>
            <a:headEnd/>
            <a:tailEnd/>
          </a:ln>
        </p:spPr>
      </p:pic>
      <p:sp>
        <p:nvSpPr>
          <p:cNvPr id="36866" name="Заголовок 1"/>
          <p:cNvSpPr txBox="1">
            <a:spLocks/>
          </p:cNvSpPr>
          <p:nvPr/>
        </p:nvSpPr>
        <p:spPr bwMode="auto">
          <a:xfrm rot="-2529016">
            <a:off x="-757238" y="115888"/>
            <a:ext cx="3743326"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823A3C78-9028-4D7A-AF87-AC747297A693}" type="slidenum">
              <a:rPr lang="ru-RU" sz="1800" b="1">
                <a:latin typeface="Tahoma" pitchFamily="34" charset="0"/>
                <a:ea typeface="Tahoma" pitchFamily="34" charset="0"/>
                <a:cs typeface="Tahoma" pitchFamily="34" charset="0"/>
              </a:rPr>
              <a:pPr>
                <a:defRPr/>
              </a:pPr>
              <a:t>19</a:t>
            </a:fld>
            <a:endParaRPr lang="ru-RU" sz="1800" b="1" dirty="0">
              <a:latin typeface="Tahoma" pitchFamily="34" charset="0"/>
              <a:ea typeface="Tahoma" pitchFamily="34" charset="0"/>
              <a:cs typeface="Tahoma" pitchFamily="34" charset="0"/>
            </a:endParaRPr>
          </a:p>
        </p:txBody>
      </p:sp>
      <p:sp>
        <p:nvSpPr>
          <p:cNvPr id="36868"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3" name="Прямоугольник 2"/>
          <p:cNvSpPr/>
          <p:nvPr/>
        </p:nvSpPr>
        <p:spPr>
          <a:xfrm>
            <a:off x="395288" y="5157788"/>
            <a:ext cx="8280400" cy="935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err="1">
                <a:solidFill>
                  <a:schemeClr val="tx1"/>
                </a:solidFill>
                <a:latin typeface="Tahoma" pitchFamily="34" charset="0"/>
              </a:rPr>
              <a:t>Справочно</a:t>
            </a:r>
            <a:r>
              <a:rPr lang="ru-RU" sz="1400" dirty="0">
                <a:solidFill>
                  <a:schemeClr val="tx1"/>
                </a:solidFill>
                <a:latin typeface="Tahoma" pitchFamily="34" charset="0"/>
              </a:rPr>
              <a:t>:</a:t>
            </a:r>
          </a:p>
          <a:p>
            <a:pPr algn="ctr">
              <a:defRPr/>
            </a:pPr>
            <a:r>
              <a:rPr lang="ru-RU" sz="1400" dirty="0">
                <a:solidFill>
                  <a:schemeClr val="tx1"/>
                </a:solidFill>
                <a:latin typeface="Tahoma" pitchFamily="34" charset="0"/>
              </a:rPr>
              <a:t>обобщенная трудовая функция – это «модель» (типовое описание) профессии, должности, раскрывающая ключевой (основной) набор трудовых функций</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314325" y="3590925"/>
            <a:ext cx="8434388" cy="18716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314325" y="1335088"/>
            <a:ext cx="8434388" cy="18780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228600" indent="-228600" algn="ctr">
              <a:spcBef>
                <a:spcPts val="600"/>
              </a:spcBef>
              <a:defRPr/>
            </a:pPr>
            <a:r>
              <a:rPr lang="ru-RU" sz="2800">
                <a:solidFill>
                  <a:srgbClr val="05315C"/>
                </a:solidFill>
                <a:latin typeface="Tahoma" pitchFamily="34" charset="0"/>
                <a:cs typeface="Tahoma" pitchFamily="34" charset="0"/>
              </a:rPr>
              <a:t>Сайт Минтруда России</a:t>
            </a:r>
            <a:endParaRPr lang="en-US" sz="2800">
              <a:solidFill>
                <a:srgbClr val="05315C"/>
              </a:solidFill>
              <a:latin typeface="Tahoma" pitchFamily="34" charset="0"/>
              <a:cs typeface="Tahoma" pitchFamily="34" charset="0"/>
            </a:endParaRPr>
          </a:p>
          <a:p>
            <a:pPr marL="228600" indent="-228600" algn="ctr">
              <a:spcBef>
                <a:spcPts val="600"/>
              </a:spcBef>
              <a:defRPr/>
            </a:pPr>
            <a:r>
              <a:rPr lang="ru-RU" sz="2800">
                <a:solidFill>
                  <a:srgbClr val="05315C"/>
                </a:solidFill>
                <a:latin typeface="Tahoma" pitchFamily="34" charset="0"/>
                <a:cs typeface="Tahoma" pitchFamily="34" charset="0"/>
              </a:rPr>
              <a:t> «Профессиональные стандарты» </a:t>
            </a:r>
          </a:p>
          <a:p>
            <a:pPr marL="228600" indent="-228600" algn="ctr">
              <a:spcBef>
                <a:spcPts val="600"/>
              </a:spcBef>
              <a:defRPr/>
            </a:pPr>
            <a:r>
              <a:rPr lang="ru-RU" sz="2800" u="sng">
                <a:solidFill>
                  <a:srgbClr val="05315C"/>
                </a:solidFill>
                <a:latin typeface="Tahoma" pitchFamily="34" charset="0"/>
                <a:cs typeface="Tahoma" pitchFamily="34" charset="0"/>
                <a:hlinkClick r:id="rId3"/>
              </a:rPr>
              <a:t>http://profstandart.rosmintrud.ru</a:t>
            </a:r>
            <a:r>
              <a:rPr lang="ru-RU" sz="2800">
                <a:solidFill>
                  <a:srgbClr val="05315C"/>
                </a:solidFill>
                <a:latin typeface="Tahoma" pitchFamily="34" charset="0"/>
                <a:cs typeface="Tahoma" pitchFamily="34" charset="0"/>
              </a:rPr>
              <a:t> </a:t>
            </a:r>
          </a:p>
        </p:txBody>
      </p:sp>
      <p:sp>
        <p:nvSpPr>
          <p:cNvPr id="15363" name="Заголовок 1"/>
          <p:cNvSpPr>
            <a:spLocks noGrp="1"/>
          </p:cNvSpPr>
          <p:nvPr>
            <p:ph type="title"/>
          </p:nvPr>
        </p:nvSpPr>
        <p:spPr>
          <a:xfrm>
            <a:off x="0" y="423863"/>
            <a:ext cx="8918575" cy="701675"/>
          </a:xfrm>
        </p:spPr>
        <p:txBody>
          <a:bodyPr/>
          <a:lstStyle/>
          <a:p>
            <a:pPr eaLnBrk="1" hangingPunct="1"/>
            <a:r>
              <a:rPr lang="ru-RU" sz="2400" b="1" dirty="0">
                <a:solidFill>
                  <a:srgbClr val="376092"/>
                </a:solidFill>
                <a:latin typeface="Tahoma" pitchFamily="34" charset="0"/>
                <a:cs typeface="Tahoma" pitchFamily="34" charset="0"/>
              </a:rPr>
              <a:t>ДОПОЛНИТЕЛЬНАЯ ИНФОРМАЦИЯ О РАЗРАБОТКЕ И ПРИМЕНЕНИИ ПРОФЕССИОНАЛЬНЫХ СТАНДАРТОВ</a:t>
            </a:r>
            <a:br>
              <a:rPr lang="ru-RU" sz="4000" b="1" dirty="0">
                <a:solidFill>
                  <a:srgbClr val="376092"/>
                </a:solidFill>
                <a:latin typeface="Tahoma" pitchFamily="34" charset="0"/>
                <a:cs typeface="Tahoma" pitchFamily="34" charset="0"/>
              </a:rPr>
            </a:br>
            <a:endParaRPr lang="ru-RU" sz="4000" b="1" dirty="0">
              <a:solidFill>
                <a:srgbClr val="376092"/>
              </a:solidFill>
              <a:latin typeface="Tahoma" pitchFamily="34" charset="0"/>
              <a:cs typeface="Tahoma" pitchFamily="34" charset="0"/>
            </a:endParaRPr>
          </a:p>
        </p:txBody>
      </p:sp>
      <p:sp>
        <p:nvSpPr>
          <p:cNvPr id="15364" name="Содержимое 6"/>
          <p:cNvSpPr txBox="1">
            <a:spLocks/>
          </p:cNvSpPr>
          <p:nvPr/>
        </p:nvSpPr>
        <p:spPr bwMode="auto">
          <a:xfrm>
            <a:off x="304800" y="3522663"/>
            <a:ext cx="8602663" cy="2101850"/>
          </a:xfrm>
          <a:prstGeom prst="rect">
            <a:avLst/>
          </a:prstGeom>
          <a:noFill/>
          <a:ln w="9525">
            <a:noFill/>
            <a:miter lim="800000"/>
            <a:headEnd/>
            <a:tailEnd/>
          </a:ln>
        </p:spPr>
        <p:txBody>
          <a:bodyPr/>
          <a:lstStyle/>
          <a:p>
            <a:pPr marL="228600" indent="-228600" algn="ctr">
              <a:lnSpc>
                <a:spcPct val="80000"/>
              </a:lnSpc>
              <a:spcBef>
                <a:spcPts val="600"/>
              </a:spcBef>
              <a:buFont typeface="Arial" charset="0"/>
              <a:buNone/>
            </a:pPr>
            <a:endParaRPr lang="ru-RU" sz="1100" dirty="0">
              <a:solidFill>
                <a:srgbClr val="05315C"/>
              </a:solidFill>
              <a:latin typeface="Tahoma" pitchFamily="34" charset="0"/>
              <a:cs typeface="Tahoma" pitchFamily="34" charset="0"/>
            </a:endParaRPr>
          </a:p>
          <a:p>
            <a:pPr marL="228600" indent="-228600" algn="ctr">
              <a:lnSpc>
                <a:spcPct val="80000"/>
              </a:lnSpc>
              <a:spcBef>
                <a:spcPts val="600"/>
              </a:spcBef>
              <a:buFont typeface="Arial" charset="0"/>
              <a:buNone/>
            </a:pPr>
            <a:r>
              <a:rPr lang="ru-RU" sz="2800">
                <a:solidFill>
                  <a:srgbClr val="05315C"/>
                </a:solidFill>
                <a:latin typeface="Tahoma" pitchFamily="34" charset="0"/>
                <a:cs typeface="Tahoma" pitchFamily="34" charset="0"/>
              </a:rPr>
              <a:t>Сайт ФГБУ </a:t>
            </a:r>
            <a:endParaRPr lang="en-US" sz="2800" dirty="0">
              <a:solidFill>
                <a:srgbClr val="05315C"/>
              </a:solidFill>
              <a:latin typeface="Tahoma" pitchFamily="34" charset="0"/>
              <a:cs typeface="Tahoma" pitchFamily="34" charset="0"/>
            </a:endParaRPr>
          </a:p>
          <a:p>
            <a:pPr marL="228600" indent="-228600" algn="ctr">
              <a:lnSpc>
                <a:spcPct val="80000"/>
              </a:lnSpc>
              <a:spcBef>
                <a:spcPts val="600"/>
              </a:spcBef>
              <a:buFont typeface="Arial" charset="0"/>
              <a:buNone/>
            </a:pPr>
            <a:r>
              <a:rPr lang="ru-RU" sz="2800" dirty="0">
                <a:solidFill>
                  <a:srgbClr val="05315C"/>
                </a:solidFill>
                <a:latin typeface="Tahoma" pitchFamily="34" charset="0"/>
                <a:cs typeface="Tahoma" pitchFamily="34" charset="0"/>
              </a:rPr>
              <a:t>«Всероссийский научно-исследовательский институт труда» Минтруда России </a:t>
            </a:r>
          </a:p>
          <a:p>
            <a:pPr marL="228600" indent="-228600" algn="ctr">
              <a:lnSpc>
                <a:spcPct val="80000"/>
              </a:lnSpc>
              <a:spcBef>
                <a:spcPts val="600"/>
              </a:spcBef>
            </a:pPr>
            <a:r>
              <a:rPr lang="en-US" sz="2800" u="sng" dirty="0">
                <a:solidFill>
                  <a:srgbClr val="05315C"/>
                </a:solidFill>
                <a:latin typeface="Tahoma" pitchFamily="34" charset="0"/>
                <a:cs typeface="Tahoma" pitchFamily="34" charset="0"/>
                <a:hlinkClick r:id="rId4"/>
              </a:rPr>
              <a:t>http://www.vcot.info/</a:t>
            </a:r>
            <a:endParaRPr lang="ru-RU" sz="2800" u="sng" dirty="0">
              <a:solidFill>
                <a:srgbClr val="05315C"/>
              </a:solidFill>
              <a:latin typeface="Tahoma" pitchFamily="34" charset="0"/>
              <a:cs typeface="Tahoma" pitchFamily="34" charset="0"/>
            </a:endParaRPr>
          </a:p>
          <a:p>
            <a:pPr marL="228600" indent="-228600" algn="ctr">
              <a:lnSpc>
                <a:spcPct val="80000"/>
              </a:lnSpc>
              <a:spcBef>
                <a:spcPts val="600"/>
              </a:spcBef>
            </a:pPr>
            <a:endParaRPr lang="ru-RU" sz="2800" dirty="0">
              <a:solidFill>
                <a:srgbClr val="05315C"/>
              </a:solidFill>
              <a:latin typeface="Tahoma" pitchFamily="34" charset="0"/>
              <a:cs typeface="Tahoma" pitchFamily="34" charset="0"/>
            </a:endParaRP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D840520F-161E-47F2-90F3-57115AADB455}" type="slidenum">
              <a:rPr lang="ru-RU" sz="1800" b="1">
                <a:latin typeface="Tahoma" pitchFamily="34" charset="0"/>
                <a:ea typeface="Tahoma" pitchFamily="34" charset="0"/>
                <a:cs typeface="Tahoma" pitchFamily="34" charset="0"/>
              </a:rPr>
              <a:pPr>
                <a:defRPr/>
              </a:pPr>
              <a:t>2</a:t>
            </a:fld>
            <a:endParaRPr lang="ru-RU" sz="1800" b="1" dirty="0">
              <a:latin typeface="Tahoma" pitchFamily="34" charset="0"/>
              <a:ea typeface="Tahoma" pitchFamily="34" charset="0"/>
              <a:cs typeface="Tahoma" pitchFamily="34" charset="0"/>
            </a:endParaRPr>
          </a:p>
        </p:txBody>
      </p:sp>
      <p:sp>
        <p:nvSpPr>
          <p:cNvPr id="15366"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l="31808" t="18108" r="32886" b="7918"/>
          <a:stretch>
            <a:fillRect/>
          </a:stretch>
        </p:blipFill>
        <p:spPr bwMode="auto">
          <a:xfrm>
            <a:off x="1763713" y="26988"/>
            <a:ext cx="5508625" cy="6165850"/>
          </a:xfrm>
          <a:prstGeom prst="rect">
            <a:avLst/>
          </a:prstGeom>
          <a:noFill/>
          <a:ln w="9525">
            <a:noFill/>
            <a:miter lim="800000"/>
            <a:headEnd/>
            <a:tailEnd/>
          </a:ln>
        </p:spPr>
      </p:pic>
      <p:sp>
        <p:nvSpPr>
          <p:cNvPr id="37890" name="Заголовок 1"/>
          <p:cNvSpPr txBox="1">
            <a:spLocks/>
          </p:cNvSpPr>
          <p:nvPr/>
        </p:nvSpPr>
        <p:spPr bwMode="auto">
          <a:xfrm rot="-2529016">
            <a:off x="-793750" y="355600"/>
            <a:ext cx="3743325" cy="1331913"/>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89AD5102-3261-4730-A067-1A49EDB65B52}" type="slidenum">
              <a:rPr lang="ru-RU" sz="1800" b="1">
                <a:latin typeface="Tahoma" pitchFamily="34" charset="0"/>
                <a:ea typeface="Tahoma" pitchFamily="34" charset="0"/>
                <a:cs typeface="Tahoma" pitchFamily="34" charset="0"/>
              </a:rPr>
              <a:pPr>
                <a:defRPr/>
              </a:pPr>
              <a:t>20</a:t>
            </a:fld>
            <a:endParaRPr lang="ru-RU" sz="1800" b="1" dirty="0">
              <a:latin typeface="Tahoma" pitchFamily="34" charset="0"/>
              <a:ea typeface="Tahoma" pitchFamily="34" charset="0"/>
              <a:cs typeface="Tahoma" pitchFamily="34" charset="0"/>
            </a:endParaRPr>
          </a:p>
        </p:txBody>
      </p:sp>
      <p:sp>
        <p:nvSpPr>
          <p:cNvPr id="37892"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l="25529" t="21709" r="25356" b="9962"/>
          <a:stretch>
            <a:fillRect/>
          </a:stretch>
        </p:blipFill>
        <p:spPr bwMode="auto">
          <a:xfrm>
            <a:off x="1692275" y="139700"/>
            <a:ext cx="5665788" cy="6169025"/>
          </a:xfrm>
          <a:prstGeom prst="rect">
            <a:avLst/>
          </a:prstGeom>
          <a:noFill/>
          <a:ln w="9525">
            <a:noFill/>
            <a:miter lim="800000"/>
            <a:headEnd/>
            <a:tailEnd/>
          </a:ln>
        </p:spPr>
      </p:pic>
      <p:sp>
        <p:nvSpPr>
          <p:cNvPr id="38914" name="Заголовок 1"/>
          <p:cNvSpPr txBox="1">
            <a:spLocks/>
          </p:cNvSpPr>
          <p:nvPr/>
        </p:nvSpPr>
        <p:spPr bwMode="auto">
          <a:xfrm rot="-2529016">
            <a:off x="-722313" y="357188"/>
            <a:ext cx="3743326"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EE891F6E-D8B4-42E5-8A5B-52B52B3DB787}" type="slidenum">
              <a:rPr lang="ru-RU" sz="1800" b="1">
                <a:latin typeface="Tahoma" pitchFamily="34" charset="0"/>
                <a:ea typeface="Tahoma" pitchFamily="34" charset="0"/>
                <a:cs typeface="Tahoma" pitchFamily="34" charset="0"/>
              </a:rPr>
              <a:pPr>
                <a:defRPr/>
              </a:pPr>
              <a:t>21</a:t>
            </a:fld>
            <a:endParaRPr lang="ru-RU" sz="1800" b="1" dirty="0">
              <a:latin typeface="Tahoma" pitchFamily="34" charset="0"/>
              <a:ea typeface="Tahoma" pitchFamily="34" charset="0"/>
              <a:cs typeface="Tahoma" pitchFamily="34" charset="0"/>
            </a:endParaRPr>
          </a:p>
        </p:txBody>
      </p:sp>
      <p:sp>
        <p:nvSpPr>
          <p:cNvPr id="38916"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ъект 2"/>
          <p:cNvSpPr>
            <a:spLocks noGrp="1"/>
          </p:cNvSpPr>
          <p:nvPr>
            <p:ph type="subTitle" idx="1"/>
          </p:nvPr>
        </p:nvSpPr>
        <p:spPr>
          <a:xfrm>
            <a:off x="1143000" y="1801813"/>
            <a:ext cx="6858000" cy="3363912"/>
          </a:xfrm>
        </p:spPr>
        <p:txBody>
          <a:bodyPr/>
          <a:lstStyle/>
          <a:p>
            <a:pPr eaLnBrk="1" hangingPunct="1"/>
            <a:endParaRPr lang="ru-RU" sz="3600" b="1">
              <a:solidFill>
                <a:srgbClr val="376092"/>
              </a:solidFill>
              <a:latin typeface="Tahoma" pitchFamily="34" charset="0"/>
              <a:cs typeface="Tahoma" pitchFamily="34" charset="0"/>
            </a:endParaRPr>
          </a:p>
          <a:p>
            <a:pPr eaLnBrk="1" hangingPunct="1"/>
            <a:r>
              <a:rPr lang="ru-RU" sz="3600" b="1">
                <a:solidFill>
                  <a:srgbClr val="376092"/>
                </a:solidFill>
                <a:latin typeface="Tahoma" pitchFamily="34" charset="0"/>
                <a:cs typeface="Tahoma" pitchFamily="34" charset="0"/>
              </a:rPr>
              <a:t>Применение профессиональных стандартов</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CC385D90-A482-4739-B01E-2574D803707A}" type="slidenum">
              <a:rPr lang="ru-RU" sz="1800" b="1">
                <a:latin typeface="Tahoma" pitchFamily="34" charset="0"/>
                <a:ea typeface="Tahoma" pitchFamily="34" charset="0"/>
                <a:cs typeface="Tahoma" pitchFamily="34" charset="0"/>
              </a:rPr>
              <a:pPr>
                <a:defRPr/>
              </a:pPr>
              <a:t>22</a:t>
            </a:fld>
            <a:endParaRPr lang="ru-RU" sz="1800" b="1" dirty="0">
              <a:latin typeface="Tahoma" pitchFamily="34" charset="0"/>
              <a:ea typeface="Tahoma" pitchFamily="34" charset="0"/>
              <a:cs typeface="Tahoma" pitchFamily="34" charset="0"/>
            </a:endParaRPr>
          </a:p>
        </p:txBody>
      </p:sp>
      <p:sp>
        <p:nvSpPr>
          <p:cNvPr id="40963"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572000" y="836613"/>
            <a:ext cx="1944688" cy="201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2411413" y="835025"/>
            <a:ext cx="1944687" cy="2017713"/>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ru-RU"/>
          </a:p>
        </p:txBody>
      </p:sp>
      <p:sp>
        <p:nvSpPr>
          <p:cNvPr id="41987" name="Заголовок 1"/>
          <p:cNvSpPr>
            <a:spLocks noChangeArrowheads="1"/>
          </p:cNvSpPr>
          <p:nvPr/>
        </p:nvSpPr>
        <p:spPr bwMode="auto">
          <a:xfrm>
            <a:off x="179388" y="187325"/>
            <a:ext cx="8856662" cy="433388"/>
          </a:xfrm>
          <a:prstGeom prst="rect">
            <a:avLst/>
          </a:prstGeom>
          <a:noFill/>
          <a:ln w="9525">
            <a:noFill/>
            <a:miter lim="800000"/>
            <a:headEnd/>
            <a:tailEnd/>
          </a:ln>
        </p:spPr>
        <p:txBody>
          <a:bodyPr anchor="ctr"/>
          <a:lstStyle/>
          <a:p>
            <a:pPr algn="ctr"/>
            <a:r>
              <a:rPr lang="ru-RU" altLang="ru-RU" sz="2200" b="1">
                <a:solidFill>
                  <a:srgbClr val="376092"/>
                </a:solidFill>
                <a:latin typeface="Tahoma" pitchFamily="34" charset="0"/>
                <a:cs typeface="Tahoma" pitchFamily="34" charset="0"/>
              </a:rPr>
              <a:t>ПРОФЕССИОНАЛЬНЫЕ СТАНДАРТЫ: </a:t>
            </a:r>
          </a:p>
          <a:p>
            <a:pPr algn="ctr"/>
            <a:r>
              <a:rPr lang="ru-RU" altLang="ru-RU" sz="2200" b="1">
                <a:solidFill>
                  <a:srgbClr val="376092"/>
                </a:solidFill>
                <a:latin typeface="Tahoma" pitchFamily="34" charset="0"/>
                <a:cs typeface="Tahoma" pitchFamily="34" charset="0"/>
              </a:rPr>
              <a:t>НАПРАВЛЕНИЯ ПРИМЕНЕНИЯ</a:t>
            </a:r>
          </a:p>
        </p:txBody>
      </p:sp>
      <p:grpSp>
        <p:nvGrpSpPr>
          <p:cNvPr id="41988" name="Группа 7"/>
          <p:cNvGrpSpPr>
            <a:grpSpLocks/>
          </p:cNvGrpSpPr>
          <p:nvPr/>
        </p:nvGrpSpPr>
        <p:grpSpPr bwMode="auto">
          <a:xfrm>
            <a:off x="2268538" y="2997200"/>
            <a:ext cx="4456112" cy="3094038"/>
            <a:chOff x="2627787" y="2528676"/>
            <a:chExt cx="4566348" cy="3234846"/>
          </a:xfrm>
        </p:grpSpPr>
        <p:sp>
          <p:nvSpPr>
            <p:cNvPr id="19" name="Скругленный прямоугольник 18"/>
            <p:cNvSpPr/>
            <p:nvPr/>
          </p:nvSpPr>
          <p:spPr>
            <a:xfrm>
              <a:off x="3784421" y="3572657"/>
              <a:ext cx="2274227" cy="9792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ru-RU" sz="1700" b="1" dirty="0">
                  <a:solidFill>
                    <a:schemeClr val="tx1"/>
                  </a:solidFill>
                  <a:latin typeface="Times New Roman" panose="02020603050405020304" pitchFamily="18" charset="0"/>
                  <a:cs typeface="Times New Roman" panose="02020603050405020304" pitchFamily="18" charset="0"/>
                </a:rPr>
                <a:t>Профессиональные стандарты</a:t>
              </a:r>
            </a:p>
          </p:txBody>
        </p:sp>
        <p:sp>
          <p:nvSpPr>
            <p:cNvPr id="2" name="Скругленная прямоугольная выноска 1"/>
            <p:cNvSpPr/>
            <p:nvPr/>
          </p:nvSpPr>
          <p:spPr>
            <a:xfrm rot="5400000" flipH="1">
              <a:off x="5856490" y="4060732"/>
              <a:ext cx="1845638" cy="829654"/>
            </a:xfrm>
            <a:prstGeom prst="wedgeRoundRectCallout">
              <a:avLst>
                <a:gd name="adj1" fmla="val -7513"/>
                <a:gd name="adj2" fmla="val 75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latin typeface="Tahoma" pitchFamily="34" charset="0"/>
                  <a:cs typeface="Tahoma" pitchFamily="34" charset="0"/>
                </a:rPr>
                <a:t>Работодатели</a:t>
              </a:r>
            </a:p>
          </p:txBody>
        </p:sp>
        <p:sp>
          <p:nvSpPr>
            <p:cNvPr id="23" name="Скругленная прямоугольная выноска 22"/>
            <p:cNvSpPr/>
            <p:nvPr/>
          </p:nvSpPr>
          <p:spPr>
            <a:xfrm rot="10800000" flipV="1">
              <a:off x="3790928" y="4893815"/>
              <a:ext cx="2259587" cy="869707"/>
            </a:xfrm>
            <a:prstGeom prst="wedgeRoundRectCallout">
              <a:avLst>
                <a:gd name="adj1" fmla="val -5735"/>
                <a:gd name="adj2" fmla="val -75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ct val="35000"/>
                </a:spcAft>
                <a:defRPr/>
              </a:pPr>
              <a:r>
                <a:rPr lang="ru-RU">
                  <a:solidFill>
                    <a:srgbClr val="FFFFFF"/>
                  </a:solidFill>
                  <a:latin typeface="Tahoma" pitchFamily="34" charset="0"/>
                  <a:cs typeface="Tahoma" pitchFamily="34" charset="0"/>
                </a:rPr>
                <a:t>Независимая оценка квалификации </a:t>
              </a:r>
            </a:p>
          </p:txBody>
        </p:sp>
        <p:sp>
          <p:nvSpPr>
            <p:cNvPr id="24" name="Скругленная прямоугольная выноска 23"/>
            <p:cNvSpPr/>
            <p:nvPr/>
          </p:nvSpPr>
          <p:spPr>
            <a:xfrm rot="16200000">
              <a:off x="2123115" y="4064051"/>
              <a:ext cx="1838999" cy="829654"/>
            </a:xfrm>
            <a:prstGeom prst="wedgeRoundRectCallout">
              <a:avLst>
                <a:gd name="adj1" fmla="val -5285"/>
                <a:gd name="adj2" fmla="val 78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latin typeface="Tahoma" pitchFamily="34" charset="0"/>
                  <a:cs typeface="Tahoma" pitchFamily="34" charset="0"/>
                </a:rPr>
                <a:t>Работники</a:t>
              </a:r>
            </a:p>
          </p:txBody>
        </p:sp>
        <p:sp>
          <p:nvSpPr>
            <p:cNvPr id="26" name="Скругленная прямоугольная выноска 25"/>
            <p:cNvSpPr/>
            <p:nvPr/>
          </p:nvSpPr>
          <p:spPr>
            <a:xfrm flipH="1">
              <a:off x="5043543" y="2528676"/>
              <a:ext cx="1735766" cy="829873"/>
            </a:xfrm>
            <a:prstGeom prst="wedgeRoundRectCallout">
              <a:avLst>
                <a:gd name="adj1" fmla="val -6688"/>
                <a:gd name="adj2" fmla="val 67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latin typeface="Tahoma" pitchFamily="34" charset="0"/>
                  <a:cs typeface="Tahoma" pitchFamily="34" charset="0"/>
                </a:rPr>
                <a:t>Образование</a:t>
              </a:r>
            </a:p>
          </p:txBody>
        </p:sp>
        <p:sp>
          <p:nvSpPr>
            <p:cNvPr id="27" name="Скругленная прямоугольная выноска 26"/>
            <p:cNvSpPr/>
            <p:nvPr/>
          </p:nvSpPr>
          <p:spPr>
            <a:xfrm>
              <a:off x="2948261" y="2528676"/>
              <a:ext cx="1755287" cy="829873"/>
            </a:xfrm>
            <a:prstGeom prst="wedgeRoundRectCallout">
              <a:avLst>
                <a:gd name="adj1" fmla="val -3731"/>
                <a:gd name="adj2" fmla="val 67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latin typeface="Tahoma" pitchFamily="34" charset="0"/>
                  <a:cs typeface="Tahoma" pitchFamily="34" charset="0"/>
                </a:rPr>
                <a:t>Молодежь</a:t>
              </a:r>
            </a:p>
          </p:txBody>
        </p:sp>
      </p:grpSp>
      <p:sp>
        <p:nvSpPr>
          <p:cNvPr id="41989" name="Прямоугольник 27"/>
          <p:cNvSpPr>
            <a:spLocks noChangeArrowheads="1"/>
          </p:cNvSpPr>
          <p:nvPr/>
        </p:nvSpPr>
        <p:spPr bwMode="auto">
          <a:xfrm>
            <a:off x="6867525" y="1919288"/>
            <a:ext cx="2284413" cy="3162300"/>
          </a:xfrm>
          <a:prstGeom prst="rect">
            <a:avLst/>
          </a:prstGeom>
          <a:noFill/>
          <a:ln w="9525">
            <a:noFill/>
            <a:miter lim="800000"/>
            <a:headEnd/>
            <a:tailEnd/>
          </a:ln>
        </p:spPr>
        <p:txBody>
          <a:bodyPr>
            <a:spAutoFit/>
          </a:bodyPr>
          <a:lstStyle/>
          <a:p>
            <a:pPr marL="57150" lvl="1" indent="-57150" defTabSz="488950">
              <a:lnSpc>
                <a:spcPct val="90000"/>
              </a:lnSpc>
              <a:spcAft>
                <a:spcPct val="15000"/>
              </a:spcAft>
            </a:pPr>
            <a:r>
              <a:rPr lang="ru-RU" sz="1400" b="1">
                <a:solidFill>
                  <a:schemeClr val="tx2"/>
                </a:solidFill>
                <a:latin typeface="Tahoma" pitchFamily="34" charset="0"/>
                <a:cs typeface="Tahoma" pitchFamily="34" charset="0"/>
              </a:rPr>
              <a:t>профессиональные стандарты</a:t>
            </a:r>
            <a:r>
              <a:rPr lang="ru-RU" sz="1400">
                <a:solidFill>
                  <a:schemeClr val="tx2"/>
                </a:solidFill>
                <a:latin typeface="Tahoma" pitchFamily="34" charset="0"/>
                <a:cs typeface="Tahoma" pitchFamily="34" charset="0"/>
              </a:rPr>
              <a:t> применяются:</a:t>
            </a:r>
          </a:p>
          <a:p>
            <a:pPr marL="57150" lvl="1" indent="-57150" defTabSz="488950">
              <a:lnSpc>
                <a:spcPct val="90000"/>
              </a:lnSpc>
              <a:spcAft>
                <a:spcPct val="15000"/>
              </a:spcAft>
              <a:buFont typeface="Arial" charset="0"/>
              <a:buChar char="•"/>
            </a:pPr>
            <a:r>
              <a:rPr lang="ru-RU" sz="1400">
                <a:solidFill>
                  <a:schemeClr val="tx2"/>
                </a:solidFill>
                <a:latin typeface="Tahoma" pitchFamily="34" charset="0"/>
                <a:cs typeface="Tahoma" pitchFamily="34" charset="0"/>
              </a:rPr>
              <a:t> определение трудовых функций работников;</a:t>
            </a:r>
          </a:p>
          <a:p>
            <a:pPr marL="57150" lvl="1" indent="-57150" defTabSz="488950">
              <a:lnSpc>
                <a:spcPct val="90000"/>
              </a:lnSpc>
              <a:spcAft>
                <a:spcPct val="15000"/>
              </a:spcAft>
              <a:buFont typeface="Arial" charset="0"/>
              <a:buChar char="•"/>
            </a:pPr>
            <a:r>
              <a:rPr lang="ru-RU" sz="1400">
                <a:solidFill>
                  <a:schemeClr val="tx2"/>
                </a:solidFill>
                <a:latin typeface="Tahoma" pitchFamily="34" charset="0"/>
                <a:cs typeface="Tahoma" pitchFamily="34" charset="0"/>
              </a:rPr>
              <a:t> разработка штатных расписаний, должностных инструкций;</a:t>
            </a:r>
          </a:p>
          <a:p>
            <a:pPr marL="57150" lvl="1" indent="-57150" defTabSz="488950">
              <a:lnSpc>
                <a:spcPct val="90000"/>
              </a:lnSpc>
              <a:spcAft>
                <a:spcPct val="15000"/>
              </a:spcAft>
              <a:buFont typeface="Arial" charset="0"/>
              <a:buChar char="•"/>
            </a:pPr>
            <a:r>
              <a:rPr lang="ru-RU" sz="1400">
                <a:solidFill>
                  <a:schemeClr val="tx2"/>
                </a:solidFill>
                <a:latin typeface="Tahoma" pitchFamily="34" charset="0"/>
                <a:cs typeface="Tahoma" pitchFamily="34" charset="0"/>
              </a:rPr>
              <a:t> формирование системы оплаты труда ( в перспективе);</a:t>
            </a:r>
          </a:p>
          <a:p>
            <a:pPr marL="57150" lvl="1" indent="-57150" defTabSz="488950">
              <a:lnSpc>
                <a:spcPct val="90000"/>
              </a:lnSpc>
              <a:spcAft>
                <a:spcPct val="15000"/>
              </a:spcAft>
              <a:buFont typeface="Arial" charset="0"/>
              <a:buChar char="•"/>
            </a:pPr>
            <a:r>
              <a:rPr lang="ru-RU" sz="1400">
                <a:solidFill>
                  <a:schemeClr val="tx2"/>
                </a:solidFill>
                <a:latin typeface="Tahoma" pitchFamily="34" charset="0"/>
                <a:cs typeface="Tahoma" pitchFamily="34" charset="0"/>
              </a:rPr>
              <a:t> аттестация работников;</a:t>
            </a:r>
          </a:p>
          <a:p>
            <a:pPr marL="57150" lvl="1" indent="-57150" defTabSz="488950">
              <a:lnSpc>
                <a:spcPct val="90000"/>
              </a:lnSpc>
              <a:spcAft>
                <a:spcPct val="15000"/>
              </a:spcAft>
              <a:buFont typeface="Arial" charset="0"/>
              <a:buChar char="•"/>
            </a:pPr>
            <a:r>
              <a:rPr lang="ru-RU" sz="1400">
                <a:solidFill>
                  <a:schemeClr val="tx2"/>
                </a:solidFill>
                <a:latin typeface="Tahoma" pitchFamily="34" charset="0"/>
                <a:cs typeface="Tahoma" pitchFamily="34" charset="0"/>
              </a:rPr>
              <a:t> организация обучения работников и НОК</a:t>
            </a:r>
          </a:p>
        </p:txBody>
      </p:sp>
      <p:sp>
        <p:nvSpPr>
          <p:cNvPr id="29" name="Полилиния 28"/>
          <p:cNvSpPr/>
          <p:nvPr/>
        </p:nvSpPr>
        <p:spPr>
          <a:xfrm>
            <a:off x="4572000" y="908050"/>
            <a:ext cx="1944688" cy="201612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nchor="ctr"/>
          <a:lstStyle/>
          <a:p>
            <a:pPr marL="57150" lvl="1" indent="-57150" algn="ctr" defTabSz="488950">
              <a:lnSpc>
                <a:spcPct val="90000"/>
              </a:lnSpc>
              <a:spcAft>
                <a:spcPct val="15000"/>
              </a:spcAft>
              <a:defRPr/>
            </a:pPr>
            <a:r>
              <a:rPr lang="ru-RU" sz="1300">
                <a:solidFill>
                  <a:schemeClr val="tx1"/>
                </a:solidFill>
                <a:latin typeface="Tahoma" pitchFamily="34" charset="0"/>
                <a:cs typeface="Tahoma" pitchFamily="34" charset="0"/>
              </a:rPr>
              <a:t>положения </a:t>
            </a:r>
            <a:r>
              <a:rPr lang="ru-RU" sz="1300" b="1">
                <a:solidFill>
                  <a:schemeClr val="tx1"/>
                </a:solidFill>
                <a:latin typeface="Tahoma" pitchFamily="34" charset="0"/>
                <a:cs typeface="Tahoma" pitchFamily="34" charset="0"/>
              </a:rPr>
              <a:t>профессиональных стандартов </a:t>
            </a:r>
            <a:r>
              <a:rPr lang="ru-RU" sz="1300">
                <a:solidFill>
                  <a:schemeClr val="tx1"/>
                </a:solidFill>
                <a:latin typeface="Tahoma" pitchFamily="34" charset="0"/>
                <a:cs typeface="Tahoma" pitchFamily="34" charset="0"/>
              </a:rPr>
              <a:t>учитывается при формировании и профессионально-общественной аккредитации профессиональных образовательных программ</a:t>
            </a:r>
          </a:p>
          <a:p>
            <a:pPr marL="57150" lvl="1" indent="-57150" algn="ctr" defTabSz="488950">
              <a:lnSpc>
                <a:spcPct val="90000"/>
              </a:lnSpc>
              <a:spcAft>
                <a:spcPct val="15000"/>
              </a:spcAft>
              <a:defRPr/>
            </a:pPr>
            <a:endParaRPr lang="ru-RU" sz="1300">
              <a:solidFill>
                <a:schemeClr val="tx2"/>
              </a:solidFill>
              <a:latin typeface="Tahoma" pitchFamily="34" charset="0"/>
              <a:cs typeface="Tahoma" pitchFamily="34" charset="0"/>
            </a:endParaRPr>
          </a:p>
        </p:txBody>
      </p:sp>
      <p:sp>
        <p:nvSpPr>
          <p:cNvPr id="30" name="Полилиния 29"/>
          <p:cNvSpPr/>
          <p:nvPr/>
        </p:nvSpPr>
        <p:spPr>
          <a:xfrm>
            <a:off x="2411413" y="836613"/>
            <a:ext cx="1944687" cy="201612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nchor="ctr"/>
          <a:lstStyle/>
          <a:p>
            <a:pPr marL="57150" lvl="1" indent="-57150" algn="ctr" defTabSz="488950">
              <a:lnSpc>
                <a:spcPct val="90000"/>
              </a:lnSpc>
              <a:spcAft>
                <a:spcPct val="15000"/>
              </a:spcAft>
              <a:defRPr/>
            </a:pPr>
            <a:r>
              <a:rPr lang="ru-RU" sz="1300">
                <a:solidFill>
                  <a:schemeClr val="tx1"/>
                </a:solidFill>
                <a:latin typeface="Tahoma" pitchFamily="34" charset="0"/>
                <a:cs typeface="Tahoma" pitchFamily="34" charset="0"/>
              </a:rPr>
              <a:t>	</a:t>
            </a:r>
            <a:r>
              <a:rPr lang="ru-RU" sz="1300" b="1">
                <a:solidFill>
                  <a:schemeClr val="tx1"/>
                </a:solidFill>
                <a:latin typeface="Tahoma" pitchFamily="34" charset="0"/>
                <a:cs typeface="Tahoma" pitchFamily="34" charset="0"/>
              </a:rPr>
              <a:t>профессиональный стандарт </a:t>
            </a:r>
            <a:endParaRPr lang="en-US" sz="1300" b="1">
              <a:solidFill>
                <a:schemeClr val="tx1"/>
              </a:solidFill>
              <a:latin typeface="Tahoma" pitchFamily="34" charset="0"/>
              <a:cs typeface="Tahoma" pitchFamily="34" charset="0"/>
            </a:endParaRPr>
          </a:p>
          <a:p>
            <a:pPr marL="57150" lvl="1" indent="-57150" algn="ctr" defTabSz="488950">
              <a:lnSpc>
                <a:spcPct val="90000"/>
              </a:lnSpc>
              <a:spcAft>
                <a:spcPct val="15000"/>
              </a:spcAft>
              <a:defRPr/>
            </a:pPr>
            <a:r>
              <a:rPr lang="ru-RU" sz="1300" b="1">
                <a:solidFill>
                  <a:schemeClr val="tx1"/>
                </a:solidFill>
                <a:latin typeface="Tahoma" pitchFamily="34" charset="0"/>
                <a:cs typeface="Tahoma" pitchFamily="34" charset="0"/>
              </a:rPr>
              <a:t> </a:t>
            </a:r>
            <a:r>
              <a:rPr lang="ru-RU" sz="1300">
                <a:solidFill>
                  <a:schemeClr val="tx1"/>
                </a:solidFill>
                <a:latin typeface="Tahoma" pitchFamily="34" charset="0"/>
                <a:cs typeface="Tahoma" pitchFamily="34" charset="0"/>
              </a:rPr>
              <a:t>позволяет сделать выбор профессии, исходя из требований к квалификации работника, спланировать обучение и  профессиональную  карьеру</a:t>
            </a:r>
          </a:p>
        </p:txBody>
      </p:sp>
      <p:sp>
        <p:nvSpPr>
          <p:cNvPr id="31" name="Полилиния 30"/>
          <p:cNvSpPr/>
          <p:nvPr/>
        </p:nvSpPr>
        <p:spPr>
          <a:xfrm>
            <a:off x="114300" y="936625"/>
            <a:ext cx="2168525" cy="5256213"/>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anchor="ctr"/>
          <a:lstStyle/>
          <a:p>
            <a:pPr marL="57150" lvl="1" indent="-57150" defTabSz="488950">
              <a:lnSpc>
                <a:spcPct val="90000"/>
              </a:lnSpc>
              <a:spcAft>
                <a:spcPct val="15000"/>
              </a:spcAft>
              <a:defRPr/>
            </a:pPr>
            <a:r>
              <a:rPr lang="ru-RU" sz="1400" b="1">
                <a:solidFill>
                  <a:schemeClr val="tx2"/>
                </a:solidFill>
                <a:latin typeface="Tahoma" pitchFamily="34" charset="0"/>
                <a:cs typeface="Tahoma" pitchFamily="34" charset="0"/>
              </a:rPr>
              <a:t> профессиональный стандарт </a:t>
            </a:r>
            <a:r>
              <a:rPr lang="ru-RU" sz="1400">
                <a:solidFill>
                  <a:schemeClr val="tx2"/>
                </a:solidFill>
                <a:latin typeface="Tahoma" pitchFamily="34" charset="0"/>
                <a:cs typeface="Tahoma" pitchFamily="34" charset="0"/>
              </a:rPr>
              <a:t>позволяет:</a:t>
            </a:r>
            <a:endParaRPr lang="ru-RU" sz="1000" b="1">
              <a:solidFill>
                <a:srgbClr val="000000"/>
              </a:solidFill>
              <a:latin typeface="Tahoma" pitchFamily="34" charset="0"/>
              <a:cs typeface="Tahoma" pitchFamily="34" charset="0"/>
            </a:endParaRPr>
          </a:p>
          <a:p>
            <a:pPr marL="57150" lvl="1" indent="-57150" defTabSz="488950">
              <a:lnSpc>
                <a:spcPct val="90000"/>
              </a:lnSpc>
              <a:spcAft>
                <a:spcPct val="15000"/>
              </a:spcAft>
              <a:buFont typeface="Arial" charset="0"/>
              <a:buChar char="•"/>
              <a:defRPr/>
            </a:pPr>
            <a:r>
              <a:rPr lang="ru-RU" sz="1400">
                <a:solidFill>
                  <a:schemeClr val="tx2"/>
                </a:solidFill>
                <a:latin typeface="Tahoma" pitchFamily="34" charset="0"/>
                <a:cs typeface="Tahoma" pitchFamily="34" charset="0"/>
              </a:rPr>
              <a:t> выбрать  дополнительные профессиональные образовательные программы при смене профессии</a:t>
            </a:r>
          </a:p>
          <a:p>
            <a:pPr marL="57150" lvl="1" indent="-57150" defTabSz="488950">
              <a:lnSpc>
                <a:spcPct val="90000"/>
              </a:lnSpc>
              <a:spcAft>
                <a:spcPct val="15000"/>
              </a:spcAft>
              <a:buFont typeface="Arial" charset="0"/>
              <a:buChar char="•"/>
              <a:defRPr/>
            </a:pPr>
            <a:r>
              <a:rPr lang="ru-RU" sz="1400">
                <a:solidFill>
                  <a:schemeClr val="tx2"/>
                </a:solidFill>
                <a:latin typeface="Tahoma" pitchFamily="34" charset="0"/>
                <a:cs typeface="Tahoma" pitchFamily="34" charset="0"/>
              </a:rPr>
              <a:t> повысить конкурентоспособность на рынке труда/  в организации</a:t>
            </a:r>
          </a:p>
          <a:p>
            <a:pPr marL="57150" lvl="1" indent="-57150" defTabSz="488950">
              <a:lnSpc>
                <a:spcPct val="90000"/>
              </a:lnSpc>
              <a:spcAft>
                <a:spcPct val="15000"/>
              </a:spcAft>
              <a:buFont typeface="Arial" charset="0"/>
              <a:buChar char="•"/>
              <a:defRPr/>
            </a:pPr>
            <a:r>
              <a:rPr lang="ru-RU" sz="1400">
                <a:solidFill>
                  <a:schemeClr val="tx2"/>
                </a:solidFill>
                <a:latin typeface="Tahoma" pitchFamily="34" charset="0"/>
                <a:cs typeface="Tahoma" pitchFamily="34" charset="0"/>
              </a:rPr>
              <a:t> определить необходимость прохождения процедуры НОК </a:t>
            </a:r>
          </a:p>
          <a:p>
            <a:pPr marL="57150" lvl="1" indent="-57150" defTabSz="488950">
              <a:lnSpc>
                <a:spcPct val="90000"/>
              </a:lnSpc>
              <a:spcAft>
                <a:spcPct val="15000"/>
              </a:spcAft>
              <a:buFont typeface="Arial" charset="0"/>
              <a:buChar char="•"/>
              <a:defRPr/>
            </a:pPr>
            <a:r>
              <a:rPr lang="ru-RU" sz="1400">
                <a:solidFill>
                  <a:schemeClr val="tx2"/>
                </a:solidFill>
                <a:latin typeface="Tahoma" pitchFamily="34" charset="0"/>
                <a:cs typeface="Tahoma" pitchFamily="34" charset="0"/>
              </a:rPr>
              <a:t> осуществить целенаправленный поиск работы - через ГИР «Справочник»;</a:t>
            </a:r>
          </a:p>
          <a:p>
            <a:pPr marL="57150" lvl="1" indent="-57150" defTabSz="488950">
              <a:lnSpc>
                <a:spcPct val="90000"/>
              </a:lnSpc>
              <a:spcAft>
                <a:spcPct val="15000"/>
              </a:spcAft>
              <a:buFont typeface="Arial" charset="0"/>
              <a:buChar char="•"/>
              <a:defRPr/>
            </a:pPr>
            <a:r>
              <a:rPr lang="ru-RU" sz="1400">
                <a:solidFill>
                  <a:schemeClr val="tx2"/>
                </a:solidFill>
                <a:latin typeface="Tahoma" pitchFamily="34" charset="0"/>
                <a:cs typeface="Tahoma" pitchFamily="34" charset="0"/>
              </a:rPr>
              <a:t> спланировать карьерный рост</a:t>
            </a:r>
          </a:p>
          <a:p>
            <a:pPr marL="57150" lvl="1" indent="-57150" defTabSz="488950">
              <a:lnSpc>
                <a:spcPct val="90000"/>
              </a:lnSpc>
              <a:spcAft>
                <a:spcPct val="15000"/>
              </a:spcAft>
              <a:buFont typeface="Arial" charset="0"/>
              <a:buChar char="•"/>
              <a:defRPr/>
            </a:pPr>
            <a:endParaRPr lang="ru-RU" sz="1400">
              <a:solidFill>
                <a:schemeClr val="tx2"/>
              </a:solidFill>
              <a:latin typeface="Tahoma" pitchFamily="34" charset="0"/>
              <a:cs typeface="Tahoma" pitchFamily="34" charset="0"/>
            </a:endParaRPr>
          </a:p>
        </p:txBody>
      </p:sp>
      <p:sp>
        <p:nvSpPr>
          <p:cNvPr id="32" name="Номер слайда 6"/>
          <p:cNvSpPr>
            <a:spLocks noGrp="1"/>
          </p:cNvSpPr>
          <p:nvPr>
            <p:ph type="sldNum" sz="quarter" idx="12"/>
          </p:nvPr>
        </p:nvSpPr>
        <p:spPr>
          <a:xfrm>
            <a:off x="6804025" y="6492875"/>
            <a:ext cx="2133600" cy="365125"/>
          </a:xfrm>
        </p:spPr>
        <p:txBody>
          <a:bodyPr/>
          <a:lstStyle/>
          <a:p>
            <a:pPr>
              <a:defRPr/>
            </a:pPr>
            <a:fld id="{3ADFBEBB-D82D-49F2-90B7-D3DE71400C13}" type="slidenum">
              <a:rPr lang="ru-RU" sz="1800" b="1">
                <a:latin typeface="Tahoma" pitchFamily="34" charset="0"/>
                <a:ea typeface="Tahoma" pitchFamily="34" charset="0"/>
                <a:cs typeface="Tahoma" pitchFamily="34" charset="0"/>
              </a:rPr>
              <a:pPr>
                <a:defRPr/>
              </a:pPr>
              <a:t>23</a:t>
            </a:fld>
            <a:endParaRPr lang="ru-RU" sz="1800" b="1" dirty="0">
              <a:latin typeface="Tahoma" pitchFamily="34" charset="0"/>
              <a:ea typeface="Tahoma" pitchFamily="34" charset="0"/>
              <a:cs typeface="Tahoma" pitchFamily="34" charset="0"/>
            </a:endParaRPr>
          </a:p>
        </p:txBody>
      </p:sp>
      <p:sp>
        <p:nvSpPr>
          <p:cNvPr id="41994" name="TextBox 32"/>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862" y="116632"/>
            <a:ext cx="7958562" cy="73442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 Опрос  Минтруда России по применению профессиональных стандартов</a:t>
            </a:r>
            <a:br>
              <a:rPr lang="ru-RU" dirty="0">
                <a:solidFill>
                  <a:schemeClr val="tx1"/>
                </a:solidFill>
              </a:rPr>
            </a:br>
            <a:r>
              <a:rPr lang="ru-RU" dirty="0">
                <a:solidFill>
                  <a:schemeClr val="tx1"/>
                </a:solidFill>
              </a:rPr>
              <a:t>( более 55 тысяч участников)</a:t>
            </a:r>
          </a:p>
        </p:txBody>
      </p:sp>
      <p:graphicFrame>
        <p:nvGraphicFramePr>
          <p:cNvPr id="3" name="Диаграмма 2">
            <a:extLst>
              <a:ext uri="{FF2B5EF4-FFF2-40B4-BE49-F238E27FC236}">
                <a16:creationId xmlns:a16="http://schemas.microsoft.com/office/drawing/2014/main" id="{61EB2D05-9A57-4799-8A62-A080182FFF62}"/>
              </a:ext>
            </a:extLst>
          </p:cNvPr>
          <p:cNvGraphicFramePr/>
          <p:nvPr>
            <p:extLst>
              <p:ext uri="{D42A27DB-BD31-4B8C-83A1-F6EECF244321}">
                <p14:modId xmlns:p14="http://schemas.microsoft.com/office/powerpoint/2010/main" val="3890777596"/>
              </p:ext>
            </p:extLst>
          </p:nvPr>
        </p:nvGraphicFramePr>
        <p:xfrm>
          <a:off x="280721" y="1052736"/>
          <a:ext cx="8433417"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5536" y="548680"/>
            <a:ext cx="8225321" cy="460329"/>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1" i="0" u="none" strike="noStrike" kern="1200" cap="none" spc="0" normalizeH="0" baseline="0" noProof="0" dirty="0">
                <a:ln>
                  <a:noFill/>
                </a:ln>
                <a:solidFill>
                  <a:schemeClr val="accent1">
                    <a:lumMod val="50000"/>
                  </a:schemeClr>
                </a:solidFill>
                <a:effectLst/>
                <a:uLnTx/>
                <a:uFillTx/>
                <a:latin typeface="+mj-lt"/>
                <a:ea typeface="+mj-ea"/>
                <a:cs typeface="Arial" pitchFamily="34" charset="0"/>
              </a:rPr>
              <a:t>По каким направлениям кадровой политики применяются/планируются к применению профессиональные стандарты?</a:t>
            </a:r>
          </a:p>
        </p:txBody>
      </p:sp>
      <p:graphicFrame>
        <p:nvGraphicFramePr>
          <p:cNvPr id="3" name="Диаграмма 2">
            <a:extLst>
              <a:ext uri="{FF2B5EF4-FFF2-40B4-BE49-F238E27FC236}">
                <a16:creationId xmlns:a16="http://schemas.microsoft.com/office/drawing/2014/main" id="{9BDCE023-99A5-48B3-B3F3-8EBEAE594963}"/>
              </a:ext>
            </a:extLst>
          </p:cNvPr>
          <p:cNvGraphicFramePr/>
          <p:nvPr>
            <p:extLst>
              <p:ext uri="{D42A27DB-BD31-4B8C-83A1-F6EECF244321}">
                <p14:modId xmlns:p14="http://schemas.microsoft.com/office/powerpoint/2010/main" val="520058622"/>
              </p:ext>
            </p:extLst>
          </p:nvPr>
        </p:nvGraphicFramePr>
        <p:xfrm>
          <a:off x="323528" y="1412776"/>
          <a:ext cx="8307179" cy="4442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850" y="530225"/>
            <a:ext cx="8623300"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b="1">
                <a:solidFill>
                  <a:srgbClr val="0D0D0D"/>
                </a:solidFill>
                <a:latin typeface="Tahoma" pitchFamily="34" charset="0"/>
                <a:cs typeface="Tahoma" pitchFamily="34" charset="0"/>
              </a:rPr>
              <a:t>ТРУДОВОЙ КОДЕКС РОССИЙСКОЙ ФЕДЕРАЦИИ</a:t>
            </a:r>
          </a:p>
        </p:txBody>
      </p:sp>
      <p:sp>
        <p:nvSpPr>
          <p:cNvPr id="7" name="Прямоугольник 6"/>
          <p:cNvSpPr/>
          <p:nvPr/>
        </p:nvSpPr>
        <p:spPr>
          <a:xfrm>
            <a:off x="196850" y="3179763"/>
            <a:ext cx="8623300" cy="412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ПОСТАНОВЛЕНИЕ ПРАВИТЕЛЬСТВА РОССИЙСКОЙ ФЕДЕРАЦИИ ОТ 27 ИЮНЯ 2016Г. № 584</a:t>
            </a:r>
          </a:p>
        </p:txBody>
      </p:sp>
      <p:sp>
        <p:nvSpPr>
          <p:cNvPr id="43011" name="TextBox 2"/>
          <p:cNvSpPr txBox="1">
            <a:spLocks noChangeArrowheads="1"/>
          </p:cNvSpPr>
          <p:nvPr/>
        </p:nvSpPr>
        <p:spPr bwMode="auto">
          <a:xfrm>
            <a:off x="217488" y="890588"/>
            <a:ext cx="8602662" cy="2246312"/>
          </a:xfrm>
          <a:prstGeom prst="rect">
            <a:avLst/>
          </a:prstGeom>
          <a:noFill/>
          <a:ln w="9525">
            <a:noFill/>
            <a:miter lim="800000"/>
            <a:headEnd/>
            <a:tailEnd/>
          </a:ln>
        </p:spPr>
        <p:txBody>
          <a:bodyPr>
            <a:spAutoFit/>
          </a:bodyPr>
          <a:lstStyle/>
          <a:p>
            <a:pPr marL="285750" indent="-285750" algn="just">
              <a:buFont typeface="Arial" charset="0"/>
              <a:buChar char="•"/>
            </a:pPr>
            <a:r>
              <a:rPr lang="ru-RU" sz="1400">
                <a:latin typeface="Tahoma" pitchFamily="34" charset="0"/>
                <a:cs typeface="Tahoma" pitchFamily="34" charset="0"/>
              </a:rPr>
              <a:t>согласно </a:t>
            </a:r>
            <a:r>
              <a:rPr lang="ru-RU" sz="1400" b="1">
                <a:latin typeface="Tahoma" pitchFamily="34" charset="0"/>
                <a:cs typeface="Tahoma" pitchFamily="34" charset="0"/>
              </a:rPr>
              <a:t>части второй статьи 57 Кодекса</a:t>
            </a:r>
            <a:r>
              <a:rPr lang="ru-RU" sz="1400">
                <a:latin typeface="Tahoma" pitchFamily="34" charset="0"/>
                <a:cs typeface="Tahoma" pitchFamily="34" charset="0"/>
              </a:rPr>
              <a:t> </a:t>
            </a:r>
            <a:r>
              <a:rPr lang="ru-RU" sz="1400" b="1" i="1">
                <a:latin typeface="Tahoma" pitchFamily="34" charset="0"/>
                <a:cs typeface="Tahoma" pitchFamily="34" charset="0"/>
              </a:rPr>
              <a:t>наименование должностей, профессий, специальностей и квалификационные требования к ним должны соответствовать наименованиям и требованиям,  указанным в квалификационных справочниках или профессиональных стандартах</a:t>
            </a:r>
            <a:r>
              <a:rPr lang="ru-RU" sz="1400">
                <a:latin typeface="Tahoma" pitchFamily="34" charset="0"/>
                <a:cs typeface="Tahoma" pitchFamily="34" charset="0"/>
              </a:rPr>
              <a:t>, если в соответствии с Кодексом или иными федеральными законами с выполнением работ по этим должностям, профессиям, специальностям связано предоставление компенсаций и льгот либо наличие ограничений;</a:t>
            </a:r>
            <a:endParaRPr lang="en-US" sz="1400">
              <a:latin typeface="Tahoma" pitchFamily="34" charset="0"/>
              <a:cs typeface="Tahoma" pitchFamily="34" charset="0"/>
            </a:endParaRPr>
          </a:p>
          <a:p>
            <a:pPr marL="285750" indent="-285750" algn="just">
              <a:buFont typeface="Arial" charset="0"/>
              <a:buChar char="•"/>
            </a:pPr>
            <a:r>
              <a:rPr lang="ru-RU" sz="1400">
                <a:latin typeface="Tahoma" pitchFamily="34" charset="0"/>
                <a:cs typeface="Tahoma" pitchFamily="34" charset="0"/>
              </a:rPr>
              <a:t>согласно </a:t>
            </a:r>
            <a:r>
              <a:rPr lang="ru-RU" sz="1400" b="1">
                <a:latin typeface="Tahoma" pitchFamily="34" charset="0"/>
                <a:cs typeface="Tahoma" pitchFamily="34" charset="0"/>
              </a:rPr>
              <a:t>статье 195.3 Кодекса </a:t>
            </a:r>
            <a:r>
              <a:rPr lang="ru-RU" sz="1400" b="1" i="1">
                <a:latin typeface="Tahoma" pitchFamily="34" charset="0"/>
                <a:cs typeface="Tahoma" pitchFamily="34" charset="0"/>
              </a:rPr>
              <a:t>требования к квалификации работников, содержащиеся в профессиональных стандартах, обязательны </a:t>
            </a:r>
            <a:r>
              <a:rPr lang="ru-RU" sz="1400">
                <a:latin typeface="Tahoma" pitchFamily="34" charset="0"/>
                <a:cs typeface="Tahoma" pitchFamily="34" charset="0"/>
              </a:rPr>
              <a:t>для работодателя в</a:t>
            </a:r>
            <a:r>
              <a:rPr lang="ru-RU" sz="1400" b="1" i="1">
                <a:latin typeface="Tahoma" pitchFamily="34" charset="0"/>
                <a:cs typeface="Tahoma" pitchFamily="34" charset="0"/>
              </a:rPr>
              <a:t> случаях, если они установлены Кодексом, другими федеральными законами, иными нормативными правовыми актами Российской Федерации.</a:t>
            </a:r>
          </a:p>
        </p:txBody>
      </p:sp>
      <p:sp>
        <p:nvSpPr>
          <p:cNvPr id="43012" name="TextBox 4"/>
          <p:cNvSpPr txBox="1">
            <a:spLocks noChangeArrowheads="1"/>
          </p:cNvSpPr>
          <p:nvPr/>
        </p:nvSpPr>
        <p:spPr bwMode="auto">
          <a:xfrm>
            <a:off x="196850" y="3595688"/>
            <a:ext cx="8623300" cy="2032000"/>
          </a:xfrm>
          <a:prstGeom prst="rect">
            <a:avLst/>
          </a:prstGeom>
          <a:noFill/>
          <a:ln w="9525">
            <a:noFill/>
            <a:miter lim="800000"/>
            <a:headEnd/>
            <a:tailEnd/>
          </a:ln>
        </p:spPr>
        <p:txBody>
          <a:bodyPr>
            <a:spAutoFit/>
          </a:bodyPr>
          <a:lstStyle/>
          <a:p>
            <a:pPr marL="285750" indent="-285750" algn="just">
              <a:buFont typeface="Arial" charset="0"/>
              <a:buChar char="•"/>
            </a:pPr>
            <a:r>
              <a:rPr lang="ru-RU" sz="1400" dirty="0">
                <a:latin typeface="Tahoma" pitchFamily="34" charset="0"/>
                <a:cs typeface="Tahoma" pitchFamily="34" charset="0"/>
              </a:rPr>
              <a:t>«Особенности применения профессиональных стандартов в части требований, обязательных для применения государственными внебюджетными фондами Российской Федерации, государственными или муниципальными учреждениями, государственными или муниципальными унитарными предприятиями, а также государственными корпорациями, государственными компаниями и хозяйственными обществами, более пятидесяти процентов акций (долей) в уставном капитале которых находится в государственной собственности или муниципальной собственности»  </a:t>
            </a:r>
          </a:p>
          <a:p>
            <a:pPr marL="285750" indent="-285750"/>
            <a:endParaRPr lang="ru-RU" sz="1400" b="1" dirty="0">
              <a:latin typeface="Tahoma" pitchFamily="34" charset="0"/>
              <a:cs typeface="Tahoma" pitchFamily="34" charset="0"/>
            </a:endParaRPr>
          </a:p>
          <a:p>
            <a:pPr marL="285750" indent="-285750" algn="ctr"/>
            <a:endParaRPr lang="ru-RU" sz="1400" dirty="0">
              <a:latin typeface="Tahoma" pitchFamily="34" charset="0"/>
              <a:cs typeface="Tahoma" pitchFamily="34" charset="0"/>
            </a:endParaRP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0DBC2B5D-DE7E-4F67-AC04-C46F9DACE3C3}" type="slidenum">
              <a:rPr lang="ru-RU" sz="1800" b="1">
                <a:latin typeface="Tahoma" pitchFamily="34" charset="0"/>
                <a:ea typeface="Tahoma" pitchFamily="34" charset="0"/>
                <a:cs typeface="Tahoma" pitchFamily="34" charset="0"/>
              </a:rPr>
              <a:pPr>
                <a:defRPr/>
              </a:pPr>
              <a:t>26</a:t>
            </a:fld>
            <a:endParaRPr lang="ru-RU" sz="1800" b="1" dirty="0">
              <a:latin typeface="Tahoma" pitchFamily="34" charset="0"/>
              <a:ea typeface="Tahoma" pitchFamily="34" charset="0"/>
              <a:cs typeface="Tahoma" pitchFamily="34" charset="0"/>
            </a:endParaRPr>
          </a:p>
        </p:txBody>
      </p:sp>
      <p:sp>
        <p:nvSpPr>
          <p:cNvPr id="43014"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43015" name="Заголовок 1"/>
          <p:cNvSpPr>
            <a:spLocks noGrp="1"/>
          </p:cNvSpPr>
          <p:nvPr>
            <p:ph type="title"/>
          </p:nvPr>
        </p:nvSpPr>
        <p:spPr>
          <a:xfrm>
            <a:off x="404813" y="0"/>
            <a:ext cx="8229600" cy="647700"/>
          </a:xfrm>
        </p:spPr>
        <p:txBody>
          <a:bodyPr/>
          <a:lstStyle/>
          <a:p>
            <a:pPr eaLnBrk="1" hangingPunct="1"/>
            <a:r>
              <a:rPr lang="ru-RU" sz="2200" b="1">
                <a:solidFill>
                  <a:srgbClr val="376092"/>
                </a:solidFill>
                <a:latin typeface="Tahoma" pitchFamily="34" charset="0"/>
                <a:cs typeface="Tahoma" pitchFamily="34" charset="0"/>
              </a:rPr>
              <a:t>ПРИМЕНЕНИЕ ПРОФЕССИОНАЛЬНЫХ СТАНДАРТОВ</a:t>
            </a:r>
          </a:p>
        </p:txBody>
      </p:sp>
      <p:sp>
        <p:nvSpPr>
          <p:cNvPr id="43016" name="TextBox 2"/>
          <p:cNvSpPr txBox="1">
            <a:spLocks noChangeArrowheads="1"/>
          </p:cNvSpPr>
          <p:nvPr/>
        </p:nvSpPr>
        <p:spPr bwMode="auto">
          <a:xfrm>
            <a:off x="-30163" y="5085184"/>
            <a:ext cx="9174163" cy="1631216"/>
          </a:xfrm>
          <a:prstGeom prst="rect">
            <a:avLst/>
          </a:prstGeom>
          <a:noFill/>
          <a:ln w="9525">
            <a:noFill/>
            <a:miter lim="800000"/>
            <a:headEnd/>
            <a:tailEnd/>
          </a:ln>
        </p:spPr>
        <p:txBody>
          <a:bodyPr wrap="square">
            <a:spAutoFit/>
          </a:bodyPr>
          <a:lstStyle/>
          <a:p>
            <a:pPr marL="285750" indent="-285750" algn="ctr"/>
            <a:r>
              <a:rPr lang="ru-RU" sz="1100" b="1" dirty="0">
                <a:latin typeface="Tahoma" pitchFamily="34" charset="0"/>
                <a:cs typeface="Tahoma" pitchFamily="34" charset="0"/>
              </a:rPr>
              <a:t>ТИПОВЫЕ ОТВЕТЫ НА ВОПРОСЫ ПО ПРОФСТАНДАРТАМ РАЗМЕЩЕНЫ НА САЙТЕ МИНТРУДА РОССИИ</a:t>
            </a:r>
            <a:endParaRPr lang="en-US" sz="1100" b="1" dirty="0">
              <a:latin typeface="Tahoma" pitchFamily="34" charset="0"/>
              <a:cs typeface="Tahoma" pitchFamily="34" charset="0"/>
            </a:endParaRPr>
          </a:p>
          <a:p>
            <a:pPr marL="285750" indent="-285750" algn="ctr"/>
            <a:r>
              <a:rPr lang="ru-RU" sz="1100" b="1" dirty="0">
                <a:latin typeface="Tahoma" pitchFamily="34" charset="0"/>
                <a:cs typeface="Tahoma" pitchFamily="34" charset="0"/>
              </a:rPr>
              <a:t> В РАЗДЕЛЕ ТРУДОВЫЕ ОТНОШЕНИЯ</a:t>
            </a:r>
            <a:endParaRPr lang="en-US" sz="1100" b="1" dirty="0">
              <a:latin typeface="Tahoma" pitchFamily="34" charset="0"/>
              <a:cs typeface="Tahoma" pitchFamily="34" charset="0"/>
            </a:endParaRPr>
          </a:p>
          <a:p>
            <a:pPr marL="285750" indent="-285750" algn="ctr"/>
            <a:r>
              <a:rPr lang="ru-RU" sz="1100" b="1" dirty="0">
                <a:latin typeface="Tahoma" pitchFamily="34" charset="0"/>
                <a:cs typeface="Tahoma" pitchFamily="34" charset="0"/>
                <a:hlinkClick r:id="rId3"/>
              </a:rPr>
              <a:t>http://rosmintrud.ru/docs/mintrud/payment/128</a:t>
            </a:r>
            <a:endParaRPr lang="ru-RU" sz="1100" b="1" dirty="0">
              <a:latin typeface="Tahoma" pitchFamily="34" charset="0"/>
              <a:cs typeface="Tahoma" pitchFamily="34" charset="0"/>
            </a:endParaRPr>
          </a:p>
          <a:p>
            <a:pPr marL="285750" indent="-285750"/>
            <a:r>
              <a:rPr lang="ru-RU" sz="1100" b="1" dirty="0">
                <a:latin typeface="Tahoma" pitchFamily="34" charset="0"/>
                <a:cs typeface="Tahoma" pitchFamily="34" charset="0"/>
              </a:rPr>
              <a:t>                       </a:t>
            </a:r>
            <a:r>
              <a:rPr lang="ru-RU" sz="1400" b="1" dirty="0">
                <a:latin typeface="Tahoma" pitchFamily="34" charset="0"/>
                <a:cs typeface="Tahoma" pitchFamily="34" charset="0"/>
              </a:rPr>
              <a:t>рекомендации по применению профессиональных </a:t>
            </a:r>
            <a:endParaRPr lang="en-US" sz="1400" b="1" dirty="0">
              <a:latin typeface="Tahoma" pitchFamily="34" charset="0"/>
              <a:cs typeface="Tahoma" pitchFamily="34" charset="0"/>
            </a:endParaRPr>
          </a:p>
          <a:p>
            <a:pPr marL="285750" indent="-285750"/>
            <a:r>
              <a:rPr lang="en-US" sz="1400" b="1" dirty="0">
                <a:latin typeface="Tahoma" pitchFamily="34" charset="0"/>
                <a:cs typeface="Tahoma" pitchFamily="34" charset="0"/>
                <a:hlinkClick r:id="rId4"/>
              </a:rPr>
              <a:t>http://www.vcot.info/assets/files/standards/Rekomendatsii__po_primeneniyu__professionalnyh_standartov.pdf</a:t>
            </a:r>
            <a:endParaRPr lang="ru-RU" sz="1400" b="1" dirty="0">
              <a:latin typeface="Tahoma" pitchFamily="34" charset="0"/>
              <a:cs typeface="Tahoma" pitchFamily="34" charset="0"/>
            </a:endParaRPr>
          </a:p>
          <a:p>
            <a:pPr marL="285750" indent="-285750"/>
            <a:r>
              <a:rPr lang="ru-RU" sz="1400" b="1" dirty="0">
                <a:latin typeface="Tahoma" pitchFamily="34" charset="0"/>
                <a:cs typeface="Tahoma" pitchFamily="34" charset="0"/>
              </a:rPr>
              <a:t> </a:t>
            </a:r>
          </a:p>
          <a:p>
            <a:pPr marL="285750" indent="-285750"/>
            <a:endParaRPr lang="ru-RU" sz="1100" dirty="0">
              <a:latin typeface="Tahoma" pitchFamily="34" charset="0"/>
              <a:cs typeface="Tahoma" pitchFamily="34" charset="0"/>
            </a:endParaRPr>
          </a:p>
        </p:txBody>
      </p:sp>
      <p:cxnSp>
        <p:nvCxnSpPr>
          <p:cNvPr id="6" name="Прямая соединительная линия 5"/>
          <p:cNvCxnSpPr/>
          <p:nvPr/>
        </p:nvCxnSpPr>
        <p:spPr>
          <a:xfrm>
            <a:off x="323528" y="5085184"/>
            <a:ext cx="8568952"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3"/>
          <p:cNvSpPr>
            <a:spLocks noGrp="1"/>
          </p:cNvSpPr>
          <p:nvPr>
            <p:ph type="title"/>
          </p:nvPr>
        </p:nvSpPr>
        <p:spPr>
          <a:xfrm>
            <a:off x="207963" y="274638"/>
            <a:ext cx="8829675" cy="363537"/>
          </a:xfrm>
        </p:spPr>
        <p:txBody>
          <a:bodyPr/>
          <a:lstStyle/>
          <a:p>
            <a:pPr eaLnBrk="1" hangingPunct="1"/>
            <a:r>
              <a:rPr lang="ru-RU" sz="2200" b="1">
                <a:solidFill>
                  <a:srgbClr val="376092"/>
                </a:solidFill>
                <a:latin typeface="Tahoma" pitchFamily="34" charset="0"/>
                <a:cs typeface="Tahoma" pitchFamily="34" charset="0"/>
              </a:rPr>
              <a:t>ОБЯЗАТЕЛЬНОСТЬ ПРИМЕНЕНИЯ ПРОФЕССИОНАЛЬНЫХ СТАНДАРТОВ</a:t>
            </a:r>
          </a:p>
        </p:txBody>
      </p:sp>
      <p:graphicFrame>
        <p:nvGraphicFramePr>
          <p:cNvPr id="7" name="Схема 6"/>
          <p:cNvGraphicFramePr/>
          <p:nvPr/>
        </p:nvGraphicFramePr>
        <p:xfrm>
          <a:off x="395536" y="908720"/>
          <a:ext cx="8235779" cy="5740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Номер слайда 6"/>
          <p:cNvSpPr>
            <a:spLocks noGrp="1"/>
          </p:cNvSpPr>
          <p:nvPr>
            <p:ph type="sldNum" sz="quarter" idx="12"/>
          </p:nvPr>
        </p:nvSpPr>
        <p:spPr>
          <a:xfrm>
            <a:off x="6804025" y="6492875"/>
            <a:ext cx="2133600" cy="365125"/>
          </a:xfrm>
        </p:spPr>
        <p:txBody>
          <a:bodyPr/>
          <a:lstStyle/>
          <a:p>
            <a:pPr>
              <a:defRPr/>
            </a:pPr>
            <a:fld id="{6DD9B359-5567-4B51-B49B-86EB790C2022}" type="slidenum">
              <a:rPr lang="ru-RU" sz="1800" b="1">
                <a:latin typeface="Tahoma" pitchFamily="34" charset="0"/>
                <a:ea typeface="Tahoma" pitchFamily="34" charset="0"/>
                <a:cs typeface="Tahoma" pitchFamily="34" charset="0"/>
              </a:rPr>
              <a:pPr>
                <a:defRPr/>
              </a:pPr>
              <a:t>27</a:t>
            </a:fld>
            <a:endParaRPr lang="ru-RU" sz="1800" b="1" dirty="0">
              <a:latin typeface="Tahoma" pitchFamily="34" charset="0"/>
              <a:ea typeface="Tahoma" pitchFamily="34" charset="0"/>
              <a:cs typeface="Tahoma" pitchFamily="34" charset="0"/>
            </a:endParaRPr>
          </a:p>
        </p:txBody>
      </p:sp>
      <p:sp>
        <p:nvSpPr>
          <p:cNvPr id="45060"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0" y="0"/>
            <a:ext cx="9144000" cy="847725"/>
          </a:xfrm>
        </p:spPr>
        <p:txBody>
          <a:bodyPr/>
          <a:lstStyle/>
          <a:p>
            <a:pPr eaLnBrk="1" hangingPunct="1"/>
            <a:r>
              <a:rPr lang="ru-RU" sz="1800" b="1">
                <a:solidFill>
                  <a:srgbClr val="376092"/>
                </a:solidFill>
                <a:latin typeface="Tahoma" pitchFamily="34" charset="0"/>
                <a:cs typeface="Tahoma" pitchFamily="34" charset="0"/>
              </a:rPr>
              <a:t>ОБЯЗАТЕЛЬНОСТЬ ПРИМЕНЕНИЯ ПРОФЕССИОНАЛЬНЫХ СТАНДАРТОВ</a:t>
            </a:r>
          </a:p>
        </p:txBody>
      </p:sp>
      <p:graphicFrame>
        <p:nvGraphicFramePr>
          <p:cNvPr id="6" name="Объект 5"/>
          <p:cNvGraphicFramePr>
            <a:graphicFrameLocks noGrp="1"/>
          </p:cNvGraphicFramePr>
          <p:nvPr>
            <p:ph idx="1"/>
          </p:nvPr>
        </p:nvGraphicFramePr>
        <p:xfrm>
          <a:off x="257175" y="701675"/>
          <a:ext cx="8629650" cy="5534344"/>
        </p:xfrm>
        <a:graphic>
          <a:graphicData uri="http://schemas.openxmlformats.org/drawingml/2006/table">
            <a:tbl>
              <a:tblPr/>
              <a:tblGrid>
                <a:gridCol w="4314825">
                  <a:extLst>
                    <a:ext uri="{9D8B030D-6E8A-4147-A177-3AD203B41FA5}">
                      <a16:colId xmlns:a16="http://schemas.microsoft.com/office/drawing/2014/main" val="20000"/>
                    </a:ext>
                  </a:extLst>
                </a:gridCol>
                <a:gridCol w="4314825">
                  <a:extLst>
                    <a:ext uri="{9D8B030D-6E8A-4147-A177-3AD203B41FA5}">
                      <a16:colId xmlns:a16="http://schemas.microsoft.com/office/drawing/2014/main" val="20001"/>
                    </a:ext>
                  </a:extLst>
                </a:gridCol>
              </a:tblGrid>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bg1"/>
                          </a:solidFill>
                          <a:effectLst/>
                          <a:latin typeface="Tahoma" pitchFamily="34" charset="0"/>
                          <a:cs typeface="Tahoma" pitchFamily="34" charset="0"/>
                        </a:rPr>
                        <a:t>1.Требования к квалификации</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bg1"/>
                          </a:solidFill>
                          <a:effectLst/>
                          <a:latin typeface="Tahoma" pitchFamily="34" charset="0"/>
                          <a:cs typeface="Tahoma" pitchFamily="34" charset="0"/>
                        </a:rPr>
                        <a:t> Разъяснения</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46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Трудовой кодекс, другой федеральный закон, иной нормативный правовой акт устанавливает требования к квалификации, которая необходима работнику для выполнения определенной трудовой функции (ст. 195.3 ТК РФ)</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Иные нормативные правовые акты (кроме ПС) - это указы Президента РФ, постановления и распоряжения Правительства РФ, приказы федеральных органов исполнительной власти</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bg1"/>
                          </a:solidFill>
                          <a:effectLst/>
                          <a:latin typeface="Tahoma" pitchFamily="34" charset="0"/>
                          <a:cs typeface="Tahoma" pitchFamily="34" charset="0"/>
                        </a:rPr>
                        <a:t>2. Наименование должности</a:t>
                      </a:r>
                      <a:r>
                        <a:rPr kumimoji="0" lang="en-US" sz="1800" b="0" i="0" u="none" strike="noStrike" cap="none" normalizeH="0" baseline="0">
                          <a:ln>
                            <a:noFill/>
                          </a:ln>
                          <a:solidFill>
                            <a:schemeClr val="bg1"/>
                          </a:solidFill>
                          <a:effectLst/>
                          <a:latin typeface="Tahoma" pitchFamily="34" charset="0"/>
                          <a:cs typeface="Tahoma" pitchFamily="34" charset="0"/>
                        </a:rPr>
                        <a:t> </a:t>
                      </a:r>
                      <a:r>
                        <a:rPr kumimoji="0" lang="ru-RU" sz="1800" b="0" i="0" u="none" strike="noStrike" cap="none" normalizeH="0" baseline="0">
                          <a:ln>
                            <a:noFill/>
                          </a:ln>
                          <a:solidFill>
                            <a:schemeClr val="bg1"/>
                          </a:solidFill>
                          <a:effectLst/>
                          <a:latin typeface="Tahoma" pitchFamily="34" charset="0"/>
                          <a:cs typeface="Tahoma" pitchFamily="34" charset="0"/>
                        </a:rPr>
                        <a:t>(профессии)</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bg1"/>
                          </a:solidFill>
                          <a:effectLst/>
                          <a:latin typeface="Tahoma" pitchFamily="34" charset="0"/>
                          <a:cs typeface="Tahoma" pitchFamily="34" charset="0"/>
                        </a:rPr>
                        <a:t> Разъяснения</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58ED5"/>
                    </a:solidFill>
                  </a:tcPr>
                </a:tc>
                <a:extLst>
                  <a:ext uri="{0D108BD9-81ED-4DB2-BD59-A6C34878D82A}">
                    <a16:rowId xmlns:a16="http://schemas.microsoft.com/office/drawing/2014/main" val="10002"/>
                  </a:ext>
                </a:extLst>
              </a:tr>
              <a:tr h="187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Если Трудовой кодекс, иной федеральный закон предусматривает право на компенсации и льготы за выполнение работ по определенной должности, профессии, специальности или налагает какие-либо ограничения (ст.57 ТК РФ)</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Если ПС и квалификационный справочник по аналогичным профессиям (должностям) содержат разные требования, работодатель вправе выбрать, какой нормативный правовой акт использовать (см. сл. слайд)</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4" name="Номер слайда 6"/>
          <p:cNvSpPr>
            <a:spLocks noGrp="1"/>
          </p:cNvSpPr>
          <p:nvPr>
            <p:ph type="sldNum" sz="quarter" idx="12"/>
          </p:nvPr>
        </p:nvSpPr>
        <p:spPr>
          <a:xfrm>
            <a:off x="6804025" y="6492875"/>
            <a:ext cx="2133600" cy="365125"/>
          </a:xfrm>
        </p:spPr>
        <p:txBody>
          <a:bodyPr/>
          <a:lstStyle/>
          <a:p>
            <a:pPr>
              <a:defRPr/>
            </a:pPr>
            <a:fld id="{D0D4B7C3-0DC8-4EC7-A3C3-E010FA26400C}" type="slidenum">
              <a:rPr lang="ru-RU" sz="1800" b="1">
                <a:latin typeface="Tahoma" pitchFamily="34" charset="0"/>
                <a:ea typeface="Tahoma" pitchFamily="34" charset="0"/>
                <a:cs typeface="Tahoma" pitchFamily="34" charset="0"/>
              </a:rPr>
              <a:pPr>
                <a:defRPr/>
              </a:pPr>
              <a:t>28</a:t>
            </a:fld>
            <a:endParaRPr lang="ru-RU" sz="1800" b="1" dirty="0">
              <a:latin typeface="Tahoma" pitchFamily="34" charset="0"/>
              <a:ea typeface="Tahoma" pitchFamily="34" charset="0"/>
              <a:cs typeface="Tahoma" pitchFamily="34" charset="0"/>
            </a:endParaRPr>
          </a:p>
        </p:txBody>
      </p:sp>
      <p:sp>
        <p:nvSpPr>
          <p:cNvPr id="46100" name="TextBox 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323850" y="188913"/>
            <a:ext cx="8229600" cy="1143000"/>
          </a:xfrm>
        </p:spPr>
        <p:txBody>
          <a:bodyPr/>
          <a:lstStyle/>
          <a:p>
            <a:pPr eaLnBrk="1" hangingPunct="1"/>
            <a:r>
              <a:rPr lang="ru-RU" sz="2200">
                <a:solidFill>
                  <a:srgbClr val="376092"/>
                </a:solidFill>
                <a:latin typeface="Tahoma" pitchFamily="34" charset="0"/>
                <a:cs typeface="Tahoma" pitchFamily="34" charset="0"/>
              </a:rPr>
              <a:t>  </a:t>
            </a:r>
            <a:r>
              <a:rPr lang="ru-RU" sz="2200" b="1">
                <a:solidFill>
                  <a:srgbClr val="376092"/>
                </a:solidFill>
                <a:latin typeface="Tahoma" pitchFamily="34" charset="0"/>
                <a:cs typeface="Tahoma" pitchFamily="34" charset="0"/>
              </a:rPr>
              <a:t>ПРИ ПРИМЕНЕНИИ ПРОФЕССИОНАЛЬНЫХ СТАНДАРТОВ</a:t>
            </a:r>
          </a:p>
        </p:txBody>
      </p:sp>
      <p:pic>
        <p:nvPicPr>
          <p:cNvPr id="47106" name="Picture 3" descr="D:\Data\Desktop\Ворк\240_F_57622791_1G0zwPP2zoU8a2Tv7RQgk2Phc1qxcqb2U copy.png"/>
          <p:cNvPicPr>
            <a:picLocks noChangeAspect="1" noChangeArrowheads="1"/>
          </p:cNvPicPr>
          <p:nvPr/>
        </p:nvPicPr>
        <p:blipFill>
          <a:blip r:embed="rId2" cstate="print"/>
          <a:srcRect/>
          <a:stretch>
            <a:fillRect/>
          </a:stretch>
        </p:blipFill>
        <p:spPr bwMode="auto">
          <a:xfrm rot="1998901">
            <a:off x="7037388" y="115888"/>
            <a:ext cx="2339975" cy="1289050"/>
          </a:xfrm>
          <a:prstGeom prst="rect">
            <a:avLst/>
          </a:prstGeom>
          <a:noFill/>
          <a:ln w="9525">
            <a:noFill/>
            <a:miter lim="800000"/>
            <a:headEnd/>
            <a:tailEnd/>
          </a:ln>
        </p:spPr>
      </p:pic>
      <p:graphicFrame>
        <p:nvGraphicFramePr>
          <p:cNvPr id="7" name="Схема 6"/>
          <p:cNvGraphicFramePr/>
          <p:nvPr>
            <p:extLst>
              <p:ext uri="{D42A27DB-BD31-4B8C-83A1-F6EECF244321}">
                <p14:modId xmlns:p14="http://schemas.microsoft.com/office/powerpoint/2010/main" val="2377255169"/>
              </p:ext>
            </p:extLst>
          </p:nvPr>
        </p:nvGraphicFramePr>
        <p:xfrm>
          <a:off x="811320" y="1340768"/>
          <a:ext cx="7649111"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Номер слайда 6"/>
          <p:cNvSpPr>
            <a:spLocks noGrp="1"/>
          </p:cNvSpPr>
          <p:nvPr>
            <p:ph type="sldNum" sz="quarter" idx="12"/>
          </p:nvPr>
        </p:nvSpPr>
        <p:spPr>
          <a:xfrm>
            <a:off x="6804025" y="6492875"/>
            <a:ext cx="2133600" cy="365125"/>
          </a:xfrm>
        </p:spPr>
        <p:txBody>
          <a:bodyPr/>
          <a:lstStyle/>
          <a:p>
            <a:pPr>
              <a:defRPr/>
            </a:pPr>
            <a:fld id="{CD547C4C-F08F-4FF2-B78B-D2451014A87A}" type="slidenum">
              <a:rPr lang="ru-RU" sz="1800" b="1">
                <a:latin typeface="Tahoma" pitchFamily="34" charset="0"/>
                <a:ea typeface="Tahoma" pitchFamily="34" charset="0"/>
                <a:cs typeface="Tahoma" pitchFamily="34" charset="0"/>
              </a:rPr>
              <a:pPr>
                <a:defRPr/>
              </a:pPr>
              <a:t>29</a:t>
            </a:fld>
            <a:endParaRPr lang="ru-RU" sz="1800" b="1" dirty="0">
              <a:latin typeface="Tahoma" pitchFamily="34" charset="0"/>
              <a:ea typeface="Tahoma" pitchFamily="34" charset="0"/>
              <a:cs typeface="Tahoma" pitchFamily="34" charset="0"/>
            </a:endParaRPr>
          </a:p>
        </p:txBody>
      </p:sp>
      <p:sp>
        <p:nvSpPr>
          <p:cNvPr id="47109"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35"/>
            <a:ext cx="9144000" cy="1241425"/>
          </a:xfrm>
          <a:solidFill>
            <a:schemeClr val="accent1">
              <a:lumMod val="20000"/>
              <a:lumOff val="80000"/>
            </a:schemeClr>
          </a:solidFill>
          <a:ln>
            <a:noFill/>
          </a:ln>
          <a:effectLst/>
        </p:spPr>
        <p:style>
          <a:lnRef idx="3">
            <a:schemeClr val="lt1"/>
          </a:lnRef>
          <a:fillRef idx="1">
            <a:schemeClr val="accent6"/>
          </a:fillRef>
          <a:effectRef idx="1">
            <a:schemeClr val="accent6"/>
          </a:effectRef>
          <a:fontRef idx="minor">
            <a:schemeClr val="lt1"/>
          </a:fontRef>
        </p:style>
        <p:txBody>
          <a:bodyPr>
            <a:noAutofit/>
          </a:bodyPr>
          <a:lstStyle/>
          <a:p>
            <a:pPr>
              <a:defRPr/>
            </a:pPr>
            <a:r>
              <a:rPr lang="ru-RU" sz="2400" b="1" dirty="0">
                <a:solidFill>
                  <a:srgbClr val="376092"/>
                </a:solidFill>
                <a:latin typeface="Tahoma" pitchFamily="34" charset="0"/>
                <a:cs typeface="Tahoma" pitchFamily="34" charset="0"/>
              </a:rPr>
              <a:t>НЕОБХОДИМОСТЬ СОВЕРШЕНСТВОВАНИЯ НОРМАТИВНОЙ БАЗЫ</a:t>
            </a:r>
            <a:r>
              <a:rPr lang="en-US" sz="2400" b="1" dirty="0">
                <a:solidFill>
                  <a:srgbClr val="376092"/>
                </a:solidFill>
                <a:latin typeface="Tahoma" pitchFamily="34" charset="0"/>
                <a:cs typeface="Tahoma" pitchFamily="34" charset="0"/>
              </a:rPr>
              <a:t> </a:t>
            </a:r>
            <a:r>
              <a:rPr lang="ru-RU" sz="2400" b="1" dirty="0">
                <a:solidFill>
                  <a:srgbClr val="376092"/>
                </a:solidFill>
                <a:latin typeface="Tahoma" pitchFamily="34" charset="0"/>
                <a:cs typeface="Tahoma" pitchFamily="34" charset="0"/>
              </a:rPr>
              <a:t>СОЦИАЛЬНО – ТРУДОВЫХ ОТНОШЕНИЙ В РОССИИ</a:t>
            </a:r>
          </a:p>
        </p:txBody>
      </p:sp>
      <p:sp>
        <p:nvSpPr>
          <p:cNvPr id="17410" name="TextBox 3"/>
          <p:cNvSpPr txBox="1">
            <a:spLocks noChangeArrowheads="1"/>
          </p:cNvSpPr>
          <p:nvPr/>
        </p:nvSpPr>
        <p:spPr bwMode="auto">
          <a:xfrm>
            <a:off x="250825" y="1268760"/>
            <a:ext cx="8642350" cy="5327612"/>
          </a:xfrm>
          <a:prstGeom prst="rect">
            <a:avLst/>
          </a:prstGeom>
          <a:noFill/>
          <a:ln w="9525">
            <a:noFill/>
            <a:miter lim="800000"/>
            <a:headEnd/>
            <a:tailEnd/>
          </a:ln>
        </p:spPr>
        <p:txBody>
          <a:bodyPr wrap="square">
            <a:spAutoFit/>
          </a:bodyPr>
          <a:lstStyle/>
          <a:p>
            <a:pPr marL="285750" indent="-285750" algn="ctr">
              <a:lnSpc>
                <a:spcPct val="120000"/>
              </a:lnSpc>
              <a:spcBef>
                <a:spcPts val="600"/>
              </a:spcBef>
            </a:pPr>
            <a:r>
              <a:rPr lang="ru-RU" sz="1600" dirty="0">
                <a:solidFill>
                  <a:schemeClr val="tx2">
                    <a:lumMod val="75000"/>
                  </a:schemeClr>
                </a:solidFill>
                <a:latin typeface="Tahoma" pitchFamily="34" charset="0"/>
                <a:ea typeface="Tahoma" pitchFamily="34" charset="0"/>
                <a:cs typeface="Tahoma" pitchFamily="34" charset="0"/>
              </a:rPr>
              <a:t>ПС - закономерный и объективный процесс развития квалификационных характеристик</a:t>
            </a:r>
            <a:endParaRPr lang="ru-RU" sz="1600" dirty="0">
              <a:latin typeface="Tahoma" pitchFamily="34" charset="0"/>
              <a:ea typeface="Tahoma" pitchFamily="34" charset="0"/>
              <a:cs typeface="Tahoma" pitchFamily="34" charset="0"/>
            </a:endParaRP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квалификационных характеристик</a:t>
            </a:r>
            <a:r>
              <a:rPr lang="ru-RU" sz="1600" dirty="0">
                <a:latin typeface="Tahoma" pitchFamily="34" charset="0"/>
                <a:cs typeface="Tahoma" pitchFamily="34" charset="0"/>
              </a:rPr>
              <a:t> видов профессиональной деятельности, реализуемых в экономике страны</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Создание объективной основы для формирования программ профессионального образования/обучения/подготовки</a:t>
            </a:r>
            <a:r>
              <a:rPr lang="ru-RU" sz="1600" dirty="0">
                <a:latin typeface="Tahoma" pitchFamily="34" charset="0"/>
                <a:cs typeface="Tahoma" pitchFamily="34" charset="0"/>
              </a:rPr>
              <a:t>, обратной связи между требованиями работодателей и качеством подготовки специалистов; для оценки профессиональных квалификаций вне зависимости от путей их получения</a:t>
            </a:r>
          </a:p>
          <a:p>
            <a:pPr marL="285750" indent="-285750" algn="just">
              <a:lnSpc>
                <a:spcPct val="120000"/>
              </a:lnSpc>
              <a:spcBef>
                <a:spcPts val="600"/>
              </a:spcBef>
              <a:buFont typeface="Arial" charset="0"/>
              <a:buChar char="•"/>
            </a:pPr>
            <a:r>
              <a:rPr lang="ru-RU" sz="1600" b="1" dirty="0">
                <a:latin typeface="Tahoma" pitchFamily="34" charset="0"/>
                <a:cs typeface="Tahoma" pitchFamily="34" charset="0"/>
              </a:rPr>
              <a:t>Актуализация перечня должностей/ профессий ,</a:t>
            </a:r>
            <a:r>
              <a:rPr lang="ru-RU" sz="1600" dirty="0">
                <a:latin typeface="Tahoma" pitchFamily="34" charset="0"/>
                <a:cs typeface="Tahoma" pitchFamily="34" charset="0"/>
              </a:rPr>
              <a:t> представленных в экономике страны, установление их соответствий с конкретными видами профессиональной деятельности</a:t>
            </a:r>
          </a:p>
          <a:p>
            <a:pPr marL="285750" indent="-285750" algn="just">
              <a:lnSpc>
                <a:spcPct val="120000"/>
              </a:lnSpc>
              <a:buFont typeface="Arial" charset="0"/>
              <a:buChar char="•"/>
            </a:pPr>
            <a:r>
              <a:rPr lang="ru-RU" sz="1600" b="1" dirty="0">
                <a:latin typeface="Tahoma" pitchFamily="34" charset="0"/>
                <a:cs typeface="Tahoma" pitchFamily="34" charset="0"/>
              </a:rPr>
              <a:t>В перспективе планируется замена ЕТКС и ЕКС профессиональными стандартами </a:t>
            </a:r>
            <a:r>
              <a:rPr lang="ru-RU" sz="1600" dirty="0">
                <a:latin typeface="Tahoma" pitchFamily="34" charset="0"/>
                <a:cs typeface="Tahoma" pitchFamily="34" charset="0"/>
              </a:rPr>
              <a:t>и отдельными отраслевыми требованиями к квалификации работников, утверждаемыми законодательными и иными нормативными правовыми актами, которые имеются уже и в настоящее время (например, в сфере транспорта и др.). Но такая замена, по мнению Минтруда России, будет происходит в течение достаточно длительного периода. </a:t>
            </a:r>
          </a:p>
          <a:p>
            <a:pPr marL="285750" indent="-285750"/>
            <a:endParaRPr lang="ru-RU" dirty="0">
              <a:latin typeface="Tahoma" pitchFamily="34" charset="0"/>
              <a:cs typeface="Tahoma" pitchFamily="34" charset="0"/>
            </a:endParaRPr>
          </a:p>
        </p:txBody>
      </p:sp>
      <p:sp>
        <p:nvSpPr>
          <p:cNvPr id="7" name="Номер слайда 6"/>
          <p:cNvSpPr>
            <a:spLocks noGrp="1"/>
          </p:cNvSpPr>
          <p:nvPr>
            <p:ph type="sldNum" sz="quarter" idx="12"/>
          </p:nvPr>
        </p:nvSpPr>
        <p:spPr>
          <a:xfrm>
            <a:off x="6804025" y="6492875"/>
            <a:ext cx="2133600" cy="365125"/>
          </a:xfrm>
        </p:spPr>
        <p:txBody>
          <a:bodyPr/>
          <a:lstStyle/>
          <a:p>
            <a:pPr>
              <a:defRPr/>
            </a:pPr>
            <a:fld id="{D760F322-30A6-4DB0-BBA9-921D6662E0AC}" type="slidenum">
              <a:rPr lang="ru-RU" sz="1800" b="1">
                <a:latin typeface="Tahoma" pitchFamily="34" charset="0"/>
                <a:ea typeface="Tahoma" pitchFamily="34" charset="0"/>
                <a:cs typeface="Tahoma" pitchFamily="34" charset="0"/>
              </a:rPr>
              <a:pPr>
                <a:defRPr/>
              </a:pPr>
              <a:t>3</a:t>
            </a:fld>
            <a:endParaRPr lang="ru-RU" sz="1800" b="1" dirty="0">
              <a:latin typeface="Tahoma" pitchFamily="34" charset="0"/>
              <a:ea typeface="Tahoma" pitchFamily="34" charset="0"/>
              <a:cs typeface="Tahoma" pitchFamily="34" charset="0"/>
            </a:endParaRPr>
          </a:p>
        </p:txBody>
      </p:sp>
      <p:sp>
        <p:nvSpPr>
          <p:cNvPr id="17412"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311150" y="0"/>
            <a:ext cx="8702675" cy="2141538"/>
          </a:xfrm>
        </p:spPr>
        <p:txBody>
          <a:bodyPr/>
          <a:lstStyle/>
          <a:p>
            <a:pPr eaLnBrk="1" hangingPunct="1"/>
            <a:r>
              <a:rPr lang="ru-RU" sz="2200" b="1">
                <a:solidFill>
                  <a:srgbClr val="376092"/>
                </a:solidFill>
                <a:latin typeface="Tahoma" pitchFamily="34" charset="0"/>
                <a:cs typeface="Tahoma" pitchFamily="34" charset="0"/>
              </a:rPr>
              <a:t>ПРИМЕНЕНИЕ ПРОФЕССИОНАЛЬНОГО СТАНДАРТА - ПРИМЕНЕНИЕ ОБОБЩЕННОЙ ТРУДОВОЙ ФУНКЦИИ/ НЕСКОЛЬКО ОБОБЩЕННЫХ ТРУДОВЫХ ФУНКЦИЙ В ЗАВИСИМОСТИ ОТ СПЕЦИФИКИ  ОРГАНИЗАЦИИ</a:t>
            </a:r>
            <a:br>
              <a:rPr lang="ru-RU" sz="2200" b="1">
                <a:solidFill>
                  <a:srgbClr val="376092"/>
                </a:solidFill>
                <a:latin typeface="Tahoma" pitchFamily="34" charset="0"/>
                <a:cs typeface="Tahoma" pitchFamily="34" charset="0"/>
              </a:rPr>
            </a:br>
            <a:endParaRPr lang="ru-RU" sz="2200" b="1">
              <a:solidFill>
                <a:srgbClr val="376092"/>
              </a:solidFill>
              <a:latin typeface="Tahoma" pitchFamily="34" charset="0"/>
              <a:cs typeface="Tahoma" pitchFamily="34" charset="0"/>
            </a:endParaRPr>
          </a:p>
        </p:txBody>
      </p:sp>
      <p:sp>
        <p:nvSpPr>
          <p:cNvPr id="25" name="Штриховая стрелка вправо 24"/>
          <p:cNvSpPr/>
          <p:nvPr/>
        </p:nvSpPr>
        <p:spPr>
          <a:xfrm rot="5400000">
            <a:off x="1082675" y="2147888"/>
            <a:ext cx="625475" cy="5905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48131" name="Группа 29"/>
          <p:cNvGrpSpPr>
            <a:grpSpLocks/>
          </p:cNvGrpSpPr>
          <p:nvPr/>
        </p:nvGrpSpPr>
        <p:grpSpPr bwMode="auto">
          <a:xfrm>
            <a:off x="279400" y="2755900"/>
            <a:ext cx="2316163" cy="3114675"/>
            <a:chOff x="266238" y="2688729"/>
            <a:chExt cx="2315903" cy="3114364"/>
          </a:xfrm>
        </p:grpSpPr>
        <p:grpSp>
          <p:nvGrpSpPr>
            <p:cNvPr id="48159" name="Группа 18"/>
            <p:cNvGrpSpPr>
              <a:grpSpLocks/>
            </p:cNvGrpSpPr>
            <p:nvPr/>
          </p:nvGrpSpPr>
          <p:grpSpPr bwMode="auto">
            <a:xfrm>
              <a:off x="266238" y="2688729"/>
              <a:ext cx="2315903" cy="1216002"/>
              <a:chOff x="266238" y="2688729"/>
              <a:chExt cx="2315903" cy="1216002"/>
            </a:xfrm>
          </p:grpSpPr>
          <p:sp>
            <p:nvSpPr>
              <p:cNvPr id="4" name="Скругленный прямоугольник 3"/>
              <p:cNvSpPr/>
              <p:nvPr/>
            </p:nvSpPr>
            <p:spPr>
              <a:xfrm>
                <a:off x="266238" y="2688729"/>
                <a:ext cx="2315903" cy="121590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8165" name="TextBox 6"/>
              <p:cNvSpPr txBox="1">
                <a:spLocks noChangeArrowheads="1"/>
              </p:cNvSpPr>
              <p:nvPr/>
            </p:nvSpPr>
            <p:spPr bwMode="auto">
              <a:xfrm>
                <a:off x="266238" y="2688729"/>
                <a:ext cx="2315903" cy="338554"/>
              </a:xfrm>
              <a:prstGeom prst="rect">
                <a:avLst/>
              </a:prstGeom>
              <a:noFill/>
              <a:ln w="9525">
                <a:noFill/>
                <a:miter lim="800000"/>
                <a:headEnd/>
                <a:tailEnd/>
              </a:ln>
            </p:spPr>
            <p:txBody>
              <a:bodyPr>
                <a:spAutoFit/>
              </a:bodyPr>
              <a:lstStyle/>
              <a:p>
                <a:pPr algn="ctr"/>
                <a:r>
                  <a:rPr lang="ru-RU" sz="1600" b="1">
                    <a:latin typeface="Tahoma" pitchFamily="34" charset="0"/>
                    <a:cs typeface="Tahoma" pitchFamily="34" charset="0"/>
                  </a:rPr>
                  <a:t>ОТФ1</a:t>
                </a:r>
                <a:endParaRPr lang="ru-RU" b="1">
                  <a:latin typeface="Tahoma" pitchFamily="34" charset="0"/>
                  <a:cs typeface="Tahoma" pitchFamily="34" charset="0"/>
                </a:endParaRPr>
              </a:p>
            </p:txBody>
          </p:sp>
          <p:sp>
            <p:nvSpPr>
              <p:cNvPr id="9" name="Скругленный прямоугольник 8"/>
              <p:cNvSpPr/>
              <p:nvPr/>
            </p:nvSpPr>
            <p:spPr>
              <a:xfrm>
                <a:off x="769420" y="3204616"/>
                <a:ext cx="1336525" cy="296832"/>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400" b="1" dirty="0"/>
                  <a:t>ТРЕБОВАНИЯ</a:t>
                </a:r>
              </a:p>
            </p:txBody>
          </p:sp>
        </p:grpSp>
        <p:sp>
          <p:nvSpPr>
            <p:cNvPr id="24" name="Овал 23"/>
            <p:cNvSpPr/>
            <p:nvPr/>
          </p:nvSpPr>
          <p:spPr>
            <a:xfrm>
              <a:off x="455130" y="4947516"/>
              <a:ext cx="850804" cy="85081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1.</a:t>
              </a:r>
              <a:r>
                <a:rPr lang="en-US" b="1">
                  <a:solidFill>
                    <a:srgbClr val="000000"/>
                  </a:solidFill>
                  <a:latin typeface="Tahoma" pitchFamily="34" charset="0"/>
                  <a:cs typeface="Tahoma" pitchFamily="34" charset="0"/>
                </a:rPr>
                <a:t>1</a:t>
              </a:r>
              <a:endParaRPr lang="ru-RU" b="1">
                <a:solidFill>
                  <a:srgbClr val="000000"/>
                </a:solidFill>
                <a:latin typeface="Tahoma" pitchFamily="34" charset="0"/>
                <a:cs typeface="Tahoma" pitchFamily="34" charset="0"/>
              </a:endParaRPr>
            </a:p>
          </p:txBody>
        </p:sp>
        <p:sp>
          <p:nvSpPr>
            <p:cNvPr id="57" name="Овал 56"/>
            <p:cNvSpPr/>
            <p:nvPr/>
          </p:nvSpPr>
          <p:spPr>
            <a:xfrm>
              <a:off x="1296410" y="4952278"/>
              <a:ext cx="850804" cy="85081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1.2</a:t>
              </a:r>
            </a:p>
          </p:txBody>
        </p:sp>
        <p:sp>
          <p:nvSpPr>
            <p:cNvPr id="28" name="Штриховая стрелка вправо 27"/>
            <p:cNvSpPr/>
            <p:nvPr/>
          </p:nvSpPr>
          <p:spPr>
            <a:xfrm rot="5400000">
              <a:off x="340042" y="4248295"/>
              <a:ext cx="1071456" cy="460323"/>
            </a:xfrm>
            <a:prstGeom prst="stripedRight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ru-RU"/>
            </a:p>
          </p:txBody>
        </p:sp>
        <p:sp>
          <p:nvSpPr>
            <p:cNvPr id="64" name="Штриховая стрелка вправо 63"/>
            <p:cNvSpPr/>
            <p:nvPr/>
          </p:nvSpPr>
          <p:spPr>
            <a:xfrm rot="5400000">
              <a:off x="1186084" y="4248295"/>
              <a:ext cx="1071456" cy="46032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grpSp>
      <p:grpSp>
        <p:nvGrpSpPr>
          <p:cNvPr id="48132" name="Группа 28"/>
          <p:cNvGrpSpPr>
            <a:grpSpLocks/>
          </p:cNvGrpSpPr>
          <p:nvPr/>
        </p:nvGrpSpPr>
        <p:grpSpPr bwMode="auto">
          <a:xfrm>
            <a:off x="3148013" y="2755900"/>
            <a:ext cx="2536825" cy="3173413"/>
            <a:chOff x="3410997" y="2628437"/>
            <a:chExt cx="2536219" cy="3174029"/>
          </a:xfrm>
        </p:grpSpPr>
        <p:grpSp>
          <p:nvGrpSpPr>
            <p:cNvPr id="48149" name="Группа 45"/>
            <p:cNvGrpSpPr>
              <a:grpSpLocks/>
            </p:cNvGrpSpPr>
            <p:nvPr/>
          </p:nvGrpSpPr>
          <p:grpSpPr bwMode="auto">
            <a:xfrm>
              <a:off x="3533961" y="2628437"/>
              <a:ext cx="2315903" cy="1216002"/>
              <a:chOff x="266238" y="2688729"/>
              <a:chExt cx="2315903" cy="1216002"/>
            </a:xfrm>
          </p:grpSpPr>
          <p:sp>
            <p:nvSpPr>
              <p:cNvPr id="47" name="Скругленный прямоугольник 46"/>
              <p:cNvSpPr/>
              <p:nvPr/>
            </p:nvSpPr>
            <p:spPr>
              <a:xfrm>
                <a:off x="265482" y="2688729"/>
                <a:ext cx="2317197" cy="121626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p>
            </p:txBody>
          </p:sp>
          <p:sp>
            <p:nvSpPr>
              <p:cNvPr id="48157" name="TextBox 47"/>
              <p:cNvSpPr txBox="1">
                <a:spLocks noChangeArrowheads="1"/>
              </p:cNvSpPr>
              <p:nvPr/>
            </p:nvSpPr>
            <p:spPr bwMode="auto">
              <a:xfrm>
                <a:off x="266238" y="2688729"/>
                <a:ext cx="2315903" cy="338554"/>
              </a:xfrm>
              <a:prstGeom prst="rect">
                <a:avLst/>
              </a:prstGeom>
              <a:noFill/>
              <a:ln w="9525">
                <a:noFill/>
                <a:miter lim="800000"/>
                <a:headEnd/>
                <a:tailEnd/>
              </a:ln>
            </p:spPr>
            <p:txBody>
              <a:bodyPr>
                <a:spAutoFit/>
              </a:bodyPr>
              <a:lstStyle/>
              <a:p>
                <a:pPr algn="ctr"/>
                <a:r>
                  <a:rPr lang="ru-RU" sz="1600" b="1">
                    <a:latin typeface="Tahoma" pitchFamily="34" charset="0"/>
                    <a:cs typeface="Tahoma" pitchFamily="34" charset="0"/>
                  </a:rPr>
                  <a:t>ОТФ2</a:t>
                </a:r>
                <a:endParaRPr lang="ru-RU" b="1">
                  <a:latin typeface="Tahoma" pitchFamily="34" charset="0"/>
                  <a:cs typeface="Tahoma" pitchFamily="34" charset="0"/>
                </a:endParaRPr>
              </a:p>
            </p:txBody>
          </p:sp>
          <p:sp>
            <p:nvSpPr>
              <p:cNvPr id="49" name="Скругленный прямоугольник 48"/>
              <p:cNvSpPr/>
              <p:nvPr/>
            </p:nvSpPr>
            <p:spPr>
              <a:xfrm>
                <a:off x="768600" y="3136491"/>
                <a:ext cx="1336356" cy="433472"/>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400" b="1" dirty="0"/>
                  <a:t>ТРЕБОВАНИЯ</a:t>
                </a:r>
              </a:p>
            </p:txBody>
          </p:sp>
        </p:grpSp>
        <p:sp>
          <p:nvSpPr>
            <p:cNvPr id="58" name="Овал 57"/>
            <p:cNvSpPr/>
            <p:nvPr/>
          </p:nvSpPr>
          <p:spPr>
            <a:xfrm>
              <a:off x="3410997" y="4925996"/>
              <a:ext cx="850697" cy="84947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2</a:t>
              </a:r>
              <a:r>
                <a:rPr lang="ru-RU" b="1">
                  <a:solidFill>
                    <a:srgbClr val="000000"/>
                  </a:solidFill>
                  <a:latin typeface="Tahoma" pitchFamily="34" charset="0"/>
                  <a:cs typeface="Tahoma" pitchFamily="34" charset="0"/>
                </a:rPr>
                <a:t>.</a:t>
              </a:r>
              <a:r>
                <a:rPr lang="en-US" b="1">
                  <a:solidFill>
                    <a:srgbClr val="000000"/>
                  </a:solidFill>
                  <a:latin typeface="Tahoma" pitchFamily="34" charset="0"/>
                  <a:cs typeface="Tahoma" pitchFamily="34" charset="0"/>
                </a:rPr>
                <a:t>1</a:t>
              </a:r>
              <a:endParaRPr lang="ru-RU" b="1">
                <a:solidFill>
                  <a:srgbClr val="000000"/>
                </a:solidFill>
                <a:latin typeface="Tahoma" pitchFamily="34" charset="0"/>
                <a:cs typeface="Tahoma" pitchFamily="34" charset="0"/>
              </a:endParaRPr>
            </a:p>
          </p:txBody>
        </p:sp>
        <p:sp>
          <p:nvSpPr>
            <p:cNvPr id="59" name="Овал 58"/>
            <p:cNvSpPr/>
            <p:nvPr/>
          </p:nvSpPr>
          <p:spPr>
            <a:xfrm>
              <a:off x="4255345" y="4951401"/>
              <a:ext cx="850697" cy="85106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2</a:t>
              </a:r>
              <a:r>
                <a:rPr lang="ru-RU" b="1">
                  <a:solidFill>
                    <a:srgbClr val="000000"/>
                  </a:solidFill>
                  <a:latin typeface="Tahoma" pitchFamily="34" charset="0"/>
                  <a:cs typeface="Tahoma" pitchFamily="34" charset="0"/>
                </a:rPr>
                <a:t>.2</a:t>
              </a:r>
            </a:p>
          </p:txBody>
        </p:sp>
        <p:sp>
          <p:nvSpPr>
            <p:cNvPr id="60" name="Овал 59"/>
            <p:cNvSpPr/>
            <p:nvPr/>
          </p:nvSpPr>
          <p:spPr>
            <a:xfrm>
              <a:off x="5096519" y="4941874"/>
              <a:ext cx="850697" cy="85106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2</a:t>
              </a:r>
              <a:r>
                <a:rPr lang="ru-RU" b="1">
                  <a:solidFill>
                    <a:srgbClr val="000000"/>
                  </a:solidFill>
                  <a:latin typeface="Tahoma" pitchFamily="34" charset="0"/>
                  <a:cs typeface="Tahoma" pitchFamily="34" charset="0"/>
                </a:rPr>
                <a:t>.</a:t>
              </a:r>
              <a:r>
                <a:rPr lang="en-US" b="1">
                  <a:solidFill>
                    <a:srgbClr val="000000"/>
                  </a:solidFill>
                  <a:latin typeface="Tahoma" pitchFamily="34" charset="0"/>
                  <a:cs typeface="Tahoma" pitchFamily="34" charset="0"/>
                </a:rPr>
                <a:t>3</a:t>
              </a:r>
              <a:endParaRPr lang="ru-RU" b="1">
                <a:solidFill>
                  <a:srgbClr val="000000"/>
                </a:solidFill>
                <a:latin typeface="Tahoma" pitchFamily="34" charset="0"/>
                <a:cs typeface="Tahoma" pitchFamily="34" charset="0"/>
              </a:endParaRPr>
            </a:p>
          </p:txBody>
        </p:sp>
        <p:sp>
          <p:nvSpPr>
            <p:cNvPr id="65" name="Штриховая стрелка вправо 64"/>
            <p:cNvSpPr/>
            <p:nvPr/>
          </p:nvSpPr>
          <p:spPr>
            <a:xfrm rot="5400000">
              <a:off x="4985188" y="4225872"/>
              <a:ext cx="1073358"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66" name="Штриховая стрелка вправо 65"/>
            <p:cNvSpPr/>
            <p:nvPr/>
          </p:nvSpPr>
          <p:spPr>
            <a:xfrm rot="5400000">
              <a:off x="4155125" y="4225872"/>
              <a:ext cx="1073358"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67" name="Штриховая стрелка вправо 66"/>
            <p:cNvSpPr/>
            <p:nvPr/>
          </p:nvSpPr>
          <p:spPr>
            <a:xfrm rot="5400000">
              <a:off x="3325853" y="4210788"/>
              <a:ext cx="1071771"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grpSp>
      <p:grpSp>
        <p:nvGrpSpPr>
          <p:cNvPr id="48133" name="Группа 68"/>
          <p:cNvGrpSpPr>
            <a:grpSpLocks/>
          </p:cNvGrpSpPr>
          <p:nvPr/>
        </p:nvGrpSpPr>
        <p:grpSpPr bwMode="auto">
          <a:xfrm>
            <a:off x="6175375" y="2755900"/>
            <a:ext cx="2536825" cy="3173413"/>
            <a:chOff x="3410997" y="2628437"/>
            <a:chExt cx="2536219" cy="3174029"/>
          </a:xfrm>
        </p:grpSpPr>
        <p:grpSp>
          <p:nvGrpSpPr>
            <p:cNvPr id="48139" name="Группа 69"/>
            <p:cNvGrpSpPr>
              <a:grpSpLocks/>
            </p:cNvGrpSpPr>
            <p:nvPr/>
          </p:nvGrpSpPr>
          <p:grpSpPr bwMode="auto">
            <a:xfrm>
              <a:off x="3533961" y="2628437"/>
              <a:ext cx="2315903" cy="1216002"/>
              <a:chOff x="266238" y="2688729"/>
              <a:chExt cx="2315903" cy="1216002"/>
            </a:xfrm>
          </p:grpSpPr>
          <p:sp>
            <p:nvSpPr>
              <p:cNvPr id="77" name="Скругленный прямоугольник 76"/>
              <p:cNvSpPr/>
              <p:nvPr/>
            </p:nvSpPr>
            <p:spPr>
              <a:xfrm>
                <a:off x="265483" y="2688729"/>
                <a:ext cx="2317197" cy="121626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p>
            </p:txBody>
          </p:sp>
          <p:sp>
            <p:nvSpPr>
              <p:cNvPr id="48147" name="TextBox 77"/>
              <p:cNvSpPr txBox="1">
                <a:spLocks noChangeArrowheads="1"/>
              </p:cNvSpPr>
              <p:nvPr/>
            </p:nvSpPr>
            <p:spPr bwMode="auto">
              <a:xfrm>
                <a:off x="266238" y="2688729"/>
                <a:ext cx="2315903" cy="338554"/>
              </a:xfrm>
              <a:prstGeom prst="rect">
                <a:avLst/>
              </a:prstGeom>
              <a:noFill/>
              <a:ln w="9525">
                <a:noFill/>
                <a:miter lim="800000"/>
                <a:headEnd/>
                <a:tailEnd/>
              </a:ln>
            </p:spPr>
            <p:txBody>
              <a:bodyPr>
                <a:spAutoFit/>
              </a:bodyPr>
              <a:lstStyle/>
              <a:p>
                <a:pPr algn="ctr"/>
                <a:r>
                  <a:rPr lang="ru-RU" sz="1600" b="1">
                    <a:latin typeface="Tahoma" pitchFamily="34" charset="0"/>
                    <a:cs typeface="Tahoma" pitchFamily="34" charset="0"/>
                  </a:rPr>
                  <a:t>ОТФ3</a:t>
                </a:r>
                <a:endParaRPr lang="ru-RU" b="1">
                  <a:latin typeface="Tahoma" pitchFamily="34" charset="0"/>
                  <a:cs typeface="Tahoma" pitchFamily="34" charset="0"/>
                </a:endParaRPr>
              </a:p>
            </p:txBody>
          </p:sp>
          <p:sp>
            <p:nvSpPr>
              <p:cNvPr id="79" name="Скругленный прямоугольник 78"/>
              <p:cNvSpPr/>
              <p:nvPr/>
            </p:nvSpPr>
            <p:spPr>
              <a:xfrm>
                <a:off x="701941" y="3003115"/>
                <a:ext cx="1471262" cy="700224"/>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400" b="1" dirty="0"/>
                  <a:t>ТРЕБОВАНИЯ</a:t>
                </a:r>
              </a:p>
            </p:txBody>
          </p:sp>
        </p:grpSp>
        <p:sp>
          <p:nvSpPr>
            <p:cNvPr id="71" name="Овал 70"/>
            <p:cNvSpPr/>
            <p:nvPr/>
          </p:nvSpPr>
          <p:spPr>
            <a:xfrm>
              <a:off x="3410997" y="4925996"/>
              <a:ext cx="850697" cy="84947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3</a:t>
              </a:r>
              <a:r>
                <a:rPr lang="ru-RU" b="1">
                  <a:solidFill>
                    <a:srgbClr val="000000"/>
                  </a:solidFill>
                  <a:latin typeface="Tahoma" pitchFamily="34" charset="0"/>
                  <a:cs typeface="Tahoma" pitchFamily="34" charset="0"/>
                </a:rPr>
                <a:t>.</a:t>
              </a:r>
              <a:r>
                <a:rPr lang="en-US" b="1">
                  <a:solidFill>
                    <a:srgbClr val="000000"/>
                  </a:solidFill>
                  <a:latin typeface="Tahoma" pitchFamily="34" charset="0"/>
                  <a:cs typeface="Tahoma" pitchFamily="34" charset="0"/>
                </a:rPr>
                <a:t>1</a:t>
              </a:r>
              <a:endParaRPr lang="ru-RU" b="1">
                <a:solidFill>
                  <a:srgbClr val="000000"/>
                </a:solidFill>
                <a:latin typeface="Tahoma" pitchFamily="34" charset="0"/>
                <a:cs typeface="Tahoma" pitchFamily="34" charset="0"/>
              </a:endParaRPr>
            </a:p>
          </p:txBody>
        </p:sp>
        <p:sp>
          <p:nvSpPr>
            <p:cNvPr id="72" name="Овал 71"/>
            <p:cNvSpPr/>
            <p:nvPr/>
          </p:nvSpPr>
          <p:spPr>
            <a:xfrm>
              <a:off x="4255345" y="4951401"/>
              <a:ext cx="850697" cy="85106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3</a:t>
              </a:r>
              <a:r>
                <a:rPr lang="ru-RU" b="1">
                  <a:solidFill>
                    <a:srgbClr val="000000"/>
                  </a:solidFill>
                  <a:latin typeface="Tahoma" pitchFamily="34" charset="0"/>
                  <a:cs typeface="Tahoma" pitchFamily="34" charset="0"/>
                </a:rPr>
                <a:t>.2</a:t>
              </a:r>
            </a:p>
          </p:txBody>
        </p:sp>
        <p:sp>
          <p:nvSpPr>
            <p:cNvPr id="73" name="Овал 72"/>
            <p:cNvSpPr/>
            <p:nvPr/>
          </p:nvSpPr>
          <p:spPr>
            <a:xfrm>
              <a:off x="5096519" y="4941874"/>
              <a:ext cx="850697" cy="85106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b="1">
                  <a:solidFill>
                    <a:srgbClr val="000000"/>
                  </a:solidFill>
                  <a:latin typeface="Tahoma" pitchFamily="34" charset="0"/>
                  <a:cs typeface="Tahoma" pitchFamily="34" charset="0"/>
                </a:rPr>
                <a:t>ТФ </a:t>
              </a:r>
              <a:r>
                <a:rPr lang="en-US" b="1">
                  <a:solidFill>
                    <a:srgbClr val="000000"/>
                  </a:solidFill>
                  <a:latin typeface="Tahoma" pitchFamily="34" charset="0"/>
                  <a:cs typeface="Tahoma" pitchFamily="34" charset="0"/>
                </a:rPr>
                <a:t>3</a:t>
              </a:r>
              <a:r>
                <a:rPr lang="ru-RU" b="1">
                  <a:solidFill>
                    <a:srgbClr val="000000"/>
                  </a:solidFill>
                  <a:latin typeface="Tahoma" pitchFamily="34" charset="0"/>
                  <a:cs typeface="Tahoma" pitchFamily="34" charset="0"/>
                </a:rPr>
                <a:t>.</a:t>
              </a:r>
              <a:r>
                <a:rPr lang="en-US" b="1">
                  <a:solidFill>
                    <a:srgbClr val="000000"/>
                  </a:solidFill>
                  <a:latin typeface="Tahoma" pitchFamily="34" charset="0"/>
                  <a:cs typeface="Tahoma" pitchFamily="34" charset="0"/>
                </a:rPr>
                <a:t>3</a:t>
              </a:r>
              <a:endParaRPr lang="ru-RU" b="1">
                <a:solidFill>
                  <a:srgbClr val="000000"/>
                </a:solidFill>
                <a:latin typeface="Tahoma" pitchFamily="34" charset="0"/>
                <a:cs typeface="Tahoma" pitchFamily="34" charset="0"/>
              </a:endParaRPr>
            </a:p>
          </p:txBody>
        </p:sp>
        <p:sp>
          <p:nvSpPr>
            <p:cNvPr id="74" name="Штриховая стрелка вправо 73"/>
            <p:cNvSpPr/>
            <p:nvPr/>
          </p:nvSpPr>
          <p:spPr>
            <a:xfrm rot="5400000">
              <a:off x="4985189" y="4225872"/>
              <a:ext cx="1073358"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75" name="Штриховая стрелка вправо 74"/>
            <p:cNvSpPr/>
            <p:nvPr/>
          </p:nvSpPr>
          <p:spPr>
            <a:xfrm rot="5400000">
              <a:off x="4155125" y="4225872"/>
              <a:ext cx="1073358"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76" name="Штриховая стрелка вправо 75"/>
            <p:cNvSpPr/>
            <p:nvPr/>
          </p:nvSpPr>
          <p:spPr>
            <a:xfrm rot="5400000">
              <a:off x="3325854" y="4210788"/>
              <a:ext cx="1071771" cy="460265"/>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grpSp>
      <p:sp>
        <p:nvSpPr>
          <p:cNvPr id="82" name="Штриховая стрелка вправо 81"/>
          <p:cNvSpPr/>
          <p:nvPr/>
        </p:nvSpPr>
        <p:spPr>
          <a:xfrm rot="5400000">
            <a:off x="7134225" y="2147888"/>
            <a:ext cx="625475" cy="5905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3" name="Штриховая стрелка вправо 82"/>
          <p:cNvSpPr/>
          <p:nvPr/>
        </p:nvSpPr>
        <p:spPr>
          <a:xfrm rot="5400000">
            <a:off x="4103687" y="2147888"/>
            <a:ext cx="625475" cy="5905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рямоугольник 2"/>
          <p:cNvSpPr/>
          <p:nvPr/>
        </p:nvSpPr>
        <p:spPr>
          <a:xfrm>
            <a:off x="211138" y="1631950"/>
            <a:ext cx="8501062" cy="73818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3200" b="1">
                <a:solidFill>
                  <a:schemeClr val="tx1"/>
                </a:solidFill>
                <a:latin typeface="Tahoma" pitchFamily="34" charset="0"/>
                <a:cs typeface="Tahoma" pitchFamily="34" charset="0"/>
              </a:rPr>
              <a:t>Профессиональный стандарт</a:t>
            </a:r>
          </a:p>
        </p:txBody>
      </p:sp>
      <p:sp>
        <p:nvSpPr>
          <p:cNvPr id="84" name="Номер слайда 6"/>
          <p:cNvSpPr>
            <a:spLocks noGrp="1"/>
          </p:cNvSpPr>
          <p:nvPr>
            <p:ph type="sldNum" sz="quarter" idx="12"/>
          </p:nvPr>
        </p:nvSpPr>
        <p:spPr>
          <a:xfrm>
            <a:off x="6804025" y="6492875"/>
            <a:ext cx="2133600" cy="365125"/>
          </a:xfrm>
        </p:spPr>
        <p:txBody>
          <a:bodyPr/>
          <a:lstStyle/>
          <a:p>
            <a:pPr>
              <a:defRPr/>
            </a:pPr>
            <a:fld id="{576647EF-9ABA-466B-9B66-9ED3B15360B2}" type="slidenum">
              <a:rPr lang="ru-RU" sz="1800" b="1">
                <a:latin typeface="Tahoma" pitchFamily="34" charset="0"/>
                <a:ea typeface="Tahoma" pitchFamily="34" charset="0"/>
                <a:cs typeface="Tahoma" pitchFamily="34" charset="0"/>
              </a:rPr>
              <a:pPr>
                <a:defRPr/>
              </a:pPr>
              <a:t>30</a:t>
            </a:fld>
            <a:endParaRPr lang="ru-RU" sz="1800" b="1" dirty="0">
              <a:latin typeface="Tahoma" pitchFamily="34" charset="0"/>
              <a:ea typeface="Tahoma" pitchFamily="34" charset="0"/>
              <a:cs typeface="Tahoma" pitchFamily="34" charset="0"/>
            </a:endParaRPr>
          </a:p>
        </p:txBody>
      </p:sp>
      <p:sp>
        <p:nvSpPr>
          <p:cNvPr id="48138" name="TextBox 8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14"/>
          <p:cNvPicPr>
            <a:picLocks noChangeAspect="1"/>
          </p:cNvPicPr>
          <p:nvPr/>
        </p:nvPicPr>
        <p:blipFill>
          <a:blip r:embed="rId2" cstate="print"/>
          <a:srcRect l="27513" t="50931" r="24677" b="15062"/>
          <a:stretch>
            <a:fillRect/>
          </a:stretch>
        </p:blipFill>
        <p:spPr bwMode="auto">
          <a:xfrm>
            <a:off x="600075" y="998538"/>
            <a:ext cx="7962900" cy="4872037"/>
          </a:xfrm>
          <a:prstGeom prst="rect">
            <a:avLst/>
          </a:prstGeom>
          <a:noFill/>
          <a:ln w="9525">
            <a:noFill/>
            <a:miter lim="800000"/>
            <a:headEnd/>
            <a:tailEnd/>
          </a:ln>
        </p:spPr>
      </p:pic>
      <p:sp>
        <p:nvSpPr>
          <p:cNvPr id="49154" name="Прямоугольник 1"/>
          <p:cNvSpPr>
            <a:spLocks noChangeArrowheads="1"/>
          </p:cNvSpPr>
          <p:nvPr/>
        </p:nvSpPr>
        <p:spPr bwMode="auto">
          <a:xfrm>
            <a:off x="539750" y="333375"/>
            <a:ext cx="8018463" cy="430213"/>
          </a:xfrm>
          <a:prstGeom prst="rect">
            <a:avLst/>
          </a:prstGeom>
          <a:noFill/>
          <a:ln w="9525">
            <a:noFill/>
            <a:miter lim="800000"/>
            <a:headEnd/>
            <a:tailEnd/>
          </a:ln>
        </p:spPr>
        <p:txBody>
          <a:bodyPr>
            <a:spAutoFit/>
          </a:bodyPr>
          <a:lstStyle/>
          <a:p>
            <a:pPr algn="ctr"/>
            <a:r>
              <a:rPr lang="ru-RU" sz="2200">
                <a:solidFill>
                  <a:srgbClr val="376092"/>
                </a:solidFill>
                <a:latin typeface="Tahoma" pitchFamily="34" charset="0"/>
                <a:cs typeface="Tahoma" pitchFamily="34" charset="0"/>
              </a:rPr>
              <a:t> </a:t>
            </a:r>
            <a:r>
              <a:rPr lang="ru-RU" sz="2200" b="1">
                <a:solidFill>
                  <a:srgbClr val="376092"/>
                </a:solidFill>
                <a:latin typeface="Tahoma" pitchFamily="34" charset="0"/>
                <a:cs typeface="Tahoma" pitchFamily="34" charset="0"/>
              </a:rPr>
              <a:t>ТРЕБОВАНИЯ  В ПРОФЕССИОНАЛЬНОМ СТАНДАРТЕ</a:t>
            </a:r>
            <a:endParaRPr lang="ru-RU" sz="2200">
              <a:solidFill>
                <a:srgbClr val="376092"/>
              </a:solidFill>
              <a:latin typeface="Tahoma" pitchFamily="34" charset="0"/>
              <a:cs typeface="Tahoma" pitchFamily="34" charset="0"/>
            </a:endParaRPr>
          </a:p>
        </p:txBody>
      </p:sp>
      <p:sp>
        <p:nvSpPr>
          <p:cNvPr id="6" name="Номер слайда 6"/>
          <p:cNvSpPr>
            <a:spLocks noGrp="1"/>
          </p:cNvSpPr>
          <p:nvPr>
            <p:ph type="sldNum" sz="quarter" idx="12"/>
          </p:nvPr>
        </p:nvSpPr>
        <p:spPr>
          <a:xfrm>
            <a:off x="6804025" y="6492875"/>
            <a:ext cx="2133600" cy="365125"/>
          </a:xfrm>
        </p:spPr>
        <p:txBody>
          <a:bodyPr/>
          <a:lstStyle/>
          <a:p>
            <a:pPr>
              <a:defRPr/>
            </a:pPr>
            <a:fld id="{171ADCBE-E092-4BCD-9CBF-C21EEC27A2D3}" type="slidenum">
              <a:rPr lang="ru-RU" sz="1800" b="1">
                <a:latin typeface="Tahoma" pitchFamily="34" charset="0"/>
                <a:ea typeface="Tahoma" pitchFamily="34" charset="0"/>
                <a:cs typeface="Tahoma" pitchFamily="34" charset="0"/>
              </a:rPr>
              <a:pPr>
                <a:defRPr/>
              </a:pPr>
              <a:t>31</a:t>
            </a:fld>
            <a:endParaRPr lang="ru-RU" sz="1800" b="1" dirty="0">
              <a:latin typeface="Tahoma" pitchFamily="34" charset="0"/>
              <a:ea typeface="Tahoma" pitchFamily="34" charset="0"/>
              <a:cs typeface="Tahoma" pitchFamily="34" charset="0"/>
            </a:endParaRPr>
          </a:p>
        </p:txBody>
      </p:sp>
      <p:sp>
        <p:nvSpPr>
          <p:cNvPr id="49156" name="TextBox 6"/>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Группа 13"/>
          <p:cNvGrpSpPr>
            <a:grpSpLocks/>
          </p:cNvGrpSpPr>
          <p:nvPr/>
        </p:nvGrpSpPr>
        <p:grpSpPr bwMode="auto">
          <a:xfrm>
            <a:off x="174625" y="981075"/>
            <a:ext cx="8926513" cy="4572000"/>
            <a:chOff x="-180528" y="770710"/>
            <a:chExt cx="8926614" cy="4572000"/>
          </a:xfrm>
        </p:grpSpPr>
        <p:grpSp>
          <p:nvGrpSpPr>
            <p:cNvPr id="51208" name="Группа 8"/>
            <p:cNvGrpSpPr>
              <a:grpSpLocks/>
            </p:cNvGrpSpPr>
            <p:nvPr/>
          </p:nvGrpSpPr>
          <p:grpSpPr bwMode="auto">
            <a:xfrm>
              <a:off x="4572000" y="950799"/>
              <a:ext cx="4174086" cy="4391911"/>
              <a:chOff x="0" y="752444"/>
              <a:chExt cx="4174086" cy="4391911"/>
            </a:xfrm>
          </p:grpSpPr>
          <p:sp>
            <p:nvSpPr>
              <p:cNvPr id="10" name="Овал 9"/>
              <p:cNvSpPr/>
              <p:nvPr/>
            </p:nvSpPr>
            <p:spPr>
              <a:xfrm>
                <a:off x="501" y="751743"/>
                <a:ext cx="4173585" cy="4392612"/>
              </a:xfrm>
              <a:prstGeom prst="ellipse">
                <a:avLst/>
              </a:prstGeom>
            </p:spPr>
            <p:style>
              <a:lnRef idx="3">
                <a:schemeClr val="lt1"/>
              </a:lnRef>
              <a:fillRef idx="1">
                <a:schemeClr val="accent5"/>
              </a:fillRef>
              <a:effectRef idx="1">
                <a:schemeClr val="accent5"/>
              </a:effectRef>
              <a:fontRef idx="minor">
                <a:schemeClr val="lt1"/>
              </a:fontRef>
            </p:style>
          </p:sp>
          <p:sp>
            <p:nvSpPr>
              <p:cNvPr id="11" name="Овал 4"/>
              <p:cNvSpPr/>
              <p:nvPr/>
            </p:nvSpPr>
            <p:spPr>
              <a:xfrm>
                <a:off x="1114939" y="1026380"/>
                <a:ext cx="1944710" cy="823913"/>
              </a:xfrm>
              <a:prstGeom prst="rect">
                <a:avLst/>
              </a:prstGeom>
            </p:spPr>
            <p:style>
              <a:lnRef idx="0">
                <a:scrgbClr r="0" g="0" b="0"/>
              </a:lnRef>
              <a:fillRef idx="0">
                <a:scrgbClr r="0" g="0" b="0"/>
              </a:fillRef>
              <a:effectRef idx="0">
                <a:scrgbClr r="0" g="0" b="0"/>
              </a:effectRef>
              <a:fontRef idx="minor">
                <a:schemeClr val="lt1"/>
              </a:fontRef>
            </p:style>
            <p:txBody>
              <a:bodyPr lIns="206248" tIns="206248" rIns="206248" bIns="206248" spcCol="1270" anchor="ctr"/>
              <a:lstStyle/>
              <a:p>
                <a:pPr algn="ctr" defTabSz="1289050" fontAlgn="auto">
                  <a:lnSpc>
                    <a:spcPct val="90000"/>
                  </a:lnSpc>
                  <a:spcAft>
                    <a:spcPct val="35000"/>
                  </a:spcAft>
                  <a:defRPr/>
                </a:pPr>
                <a:endParaRPr lang="ru-RU" sz="2900" dirty="0"/>
              </a:p>
            </p:txBody>
          </p:sp>
        </p:grpSp>
        <p:grpSp>
          <p:nvGrpSpPr>
            <p:cNvPr id="51209" name="Группа 2"/>
            <p:cNvGrpSpPr>
              <a:grpSpLocks/>
            </p:cNvGrpSpPr>
            <p:nvPr/>
          </p:nvGrpSpPr>
          <p:grpSpPr bwMode="auto">
            <a:xfrm>
              <a:off x="-180528" y="910217"/>
              <a:ext cx="4174086" cy="4391911"/>
              <a:chOff x="0" y="752444"/>
              <a:chExt cx="4174086" cy="4391911"/>
            </a:xfrm>
          </p:grpSpPr>
          <p:sp>
            <p:nvSpPr>
              <p:cNvPr id="7" name="Овал 6"/>
              <p:cNvSpPr/>
              <p:nvPr/>
            </p:nvSpPr>
            <p:spPr>
              <a:xfrm>
                <a:off x="0" y="752637"/>
                <a:ext cx="4173585" cy="4391025"/>
              </a:xfrm>
              <a:prstGeom prst="ellipse">
                <a:avLst/>
              </a:prstGeom>
            </p:spPr>
            <p:style>
              <a:lnRef idx="3">
                <a:schemeClr val="lt1"/>
              </a:lnRef>
              <a:fillRef idx="1">
                <a:schemeClr val="accent5"/>
              </a:fillRef>
              <a:effectRef idx="1">
                <a:schemeClr val="accent5"/>
              </a:effectRef>
              <a:fontRef idx="minor">
                <a:schemeClr val="lt1"/>
              </a:fontRef>
            </p:style>
          </p:sp>
          <p:sp>
            <p:nvSpPr>
              <p:cNvPr id="8" name="Овал 4"/>
              <p:cNvSpPr/>
              <p:nvPr/>
            </p:nvSpPr>
            <p:spPr>
              <a:xfrm>
                <a:off x="1114438" y="1027275"/>
                <a:ext cx="1944710" cy="823912"/>
              </a:xfrm>
              <a:prstGeom prst="rect">
                <a:avLst/>
              </a:prstGeom>
            </p:spPr>
            <p:style>
              <a:lnRef idx="0">
                <a:scrgbClr r="0" g="0" b="0"/>
              </a:lnRef>
              <a:fillRef idx="0">
                <a:scrgbClr r="0" g="0" b="0"/>
              </a:fillRef>
              <a:effectRef idx="0">
                <a:scrgbClr r="0" g="0" b="0"/>
              </a:effectRef>
              <a:fontRef idx="minor">
                <a:schemeClr val="lt1"/>
              </a:fontRef>
            </p:style>
            <p:txBody>
              <a:bodyPr lIns="206248" tIns="206248" rIns="206248" bIns="206248" spcCol="1270" anchor="ctr"/>
              <a:lstStyle/>
              <a:p>
                <a:pPr algn="ctr" defTabSz="1289050" fontAlgn="auto">
                  <a:lnSpc>
                    <a:spcPct val="90000"/>
                  </a:lnSpc>
                  <a:spcAft>
                    <a:spcPct val="35000"/>
                  </a:spcAft>
                  <a:defRPr/>
                </a:pPr>
                <a:endParaRPr lang="ru-RU" sz="2900" dirty="0"/>
              </a:p>
            </p:txBody>
          </p:sp>
        </p:grpSp>
        <p:sp>
          <p:nvSpPr>
            <p:cNvPr id="2" name="Овал 1"/>
            <p:cNvSpPr/>
            <p:nvPr/>
          </p:nvSpPr>
          <p:spPr>
            <a:xfrm>
              <a:off x="1557745" y="770710"/>
              <a:ext cx="5390519" cy="4572000"/>
            </a:xfrm>
            <a:prstGeom prst="ellipse">
              <a:avLst/>
            </a:prstGeom>
            <a:solidFill>
              <a:srgbClr val="92D050">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fontAlgn="auto">
                <a:spcBef>
                  <a:spcPts val="0"/>
                </a:spcBef>
                <a:spcAft>
                  <a:spcPts val="0"/>
                </a:spcAft>
                <a:defRPr/>
              </a:pPr>
              <a:r>
                <a:rPr lang="ru-RU" sz="1600" b="1" dirty="0">
                  <a:solidFill>
                    <a:schemeClr val="accent3">
                      <a:lumMod val="50000"/>
                    </a:schemeClr>
                  </a:solidFill>
                  <a:latin typeface="Tahoma" pitchFamily="34" charset="0"/>
                  <a:ea typeface="Tahoma" pitchFamily="34" charset="0"/>
                  <a:cs typeface="Tahoma" pitchFamily="34" charset="0"/>
                </a:rPr>
                <a:t>ПРИМЕНЕНИЕ</a:t>
              </a:r>
              <a:endParaRPr lang="ru-RU" sz="1200" b="1" dirty="0">
                <a:solidFill>
                  <a:schemeClr val="accent3">
                    <a:lumMod val="50000"/>
                  </a:schemeClr>
                </a:solidFill>
                <a:latin typeface="Tahoma" pitchFamily="34" charset="0"/>
                <a:ea typeface="Tahoma" pitchFamily="34" charset="0"/>
                <a:cs typeface="Tahoma" pitchFamily="34" charset="0"/>
              </a:endParaRPr>
            </a:p>
          </p:txBody>
        </p:sp>
        <p:sp>
          <p:nvSpPr>
            <p:cNvPr id="12" name="Прямоугольник 11"/>
            <p:cNvSpPr/>
            <p:nvPr/>
          </p:nvSpPr>
          <p:spPr>
            <a:xfrm rot="17345218">
              <a:off x="-83677" y="2116906"/>
              <a:ext cx="2035175" cy="765184"/>
            </a:xfrm>
            <a:prstGeom prst="rect">
              <a:avLst/>
            </a:prstGeom>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3200" dirty="0">
                  <a:latin typeface="Times New Roman" panose="02020603050405020304" pitchFamily="18" charset="0"/>
                  <a:cs typeface="Times New Roman" panose="02020603050405020304" pitchFamily="18" charset="0"/>
                </a:rPr>
                <a:t>ОТФ1</a:t>
              </a:r>
            </a:p>
          </p:txBody>
        </p:sp>
        <p:sp>
          <p:nvSpPr>
            <p:cNvPr id="13" name="Прямоугольник 12"/>
            <p:cNvSpPr/>
            <p:nvPr/>
          </p:nvSpPr>
          <p:spPr>
            <a:xfrm rot="3496750">
              <a:off x="6614060" y="2096269"/>
              <a:ext cx="2035175" cy="765184"/>
            </a:xfrm>
            <a:prstGeom prst="rect">
              <a:avLst/>
            </a:prstGeom>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3200" dirty="0">
                  <a:latin typeface="Times New Roman" panose="02020603050405020304" pitchFamily="18" charset="0"/>
                  <a:cs typeface="Times New Roman" panose="02020603050405020304" pitchFamily="18" charset="0"/>
                </a:rPr>
                <a:t>ОТФ 2</a:t>
              </a:r>
            </a:p>
          </p:txBody>
        </p:sp>
      </p:grpSp>
      <p:sp>
        <p:nvSpPr>
          <p:cNvPr id="16" name="TextBox 15"/>
          <p:cNvSpPr txBox="1"/>
          <p:nvPr/>
        </p:nvSpPr>
        <p:spPr>
          <a:xfrm>
            <a:off x="1982788" y="2709863"/>
            <a:ext cx="1581150" cy="646112"/>
          </a:xfrm>
          <a:prstGeom prst="round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sz="1600" b="1">
                <a:solidFill>
                  <a:srgbClr val="FFFFFF"/>
                </a:solidFill>
                <a:latin typeface="Tahoma" pitchFamily="34" charset="0"/>
                <a:cs typeface="Tahoma" pitchFamily="34" charset="0"/>
              </a:rPr>
              <a:t>Требования </a:t>
            </a:r>
          </a:p>
          <a:p>
            <a:pPr algn="ctr">
              <a:defRPr/>
            </a:pPr>
            <a:r>
              <a:rPr lang="ru-RU" sz="1600" b="1">
                <a:solidFill>
                  <a:srgbClr val="FFFFFF"/>
                </a:solidFill>
                <a:latin typeface="Tahoma" pitchFamily="34" charset="0"/>
                <a:cs typeface="Tahoma" pitchFamily="34" charset="0"/>
              </a:rPr>
              <a:t>ОТФ1</a:t>
            </a:r>
          </a:p>
        </p:txBody>
      </p:sp>
      <p:sp>
        <p:nvSpPr>
          <p:cNvPr id="18" name="Прямоугольник 17"/>
          <p:cNvSpPr/>
          <p:nvPr/>
        </p:nvSpPr>
        <p:spPr>
          <a:xfrm>
            <a:off x="1184275" y="5859463"/>
            <a:ext cx="6794500" cy="612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Применяются более высокие требования</a:t>
            </a:r>
          </a:p>
        </p:txBody>
      </p:sp>
      <p:sp>
        <p:nvSpPr>
          <p:cNvPr id="51204" name="Прямоугольник 18"/>
          <p:cNvSpPr>
            <a:spLocks noChangeArrowheads="1"/>
          </p:cNvSpPr>
          <p:nvPr/>
        </p:nvSpPr>
        <p:spPr bwMode="auto">
          <a:xfrm>
            <a:off x="107950" y="0"/>
            <a:ext cx="8850313" cy="769938"/>
          </a:xfrm>
          <a:prstGeom prst="rect">
            <a:avLst/>
          </a:prstGeom>
          <a:noFill/>
          <a:ln w="9525">
            <a:noFill/>
            <a:miter lim="800000"/>
            <a:headEnd/>
            <a:tailEnd/>
          </a:ln>
        </p:spPr>
        <p:txBody>
          <a:bodyPr>
            <a:spAutoFit/>
          </a:bodyPr>
          <a:lstStyle/>
          <a:p>
            <a:pPr algn="ctr"/>
            <a:r>
              <a:rPr lang="ru-RU" sz="2200" b="1">
                <a:solidFill>
                  <a:srgbClr val="376092"/>
                </a:solidFill>
                <a:latin typeface="Tahoma" pitchFamily="34" charset="0"/>
                <a:cs typeface="Tahoma" pitchFamily="34" charset="0"/>
              </a:rPr>
              <a:t>ПРИМЕНЕНИЕ БОЛЕЕ ОДНОЙ ОБОБЩЕННОЙ ТРУДОВОЙ ФУНКЦИИ</a:t>
            </a:r>
          </a:p>
        </p:txBody>
      </p:sp>
      <p:sp>
        <p:nvSpPr>
          <p:cNvPr id="20" name="Номер слайда 6"/>
          <p:cNvSpPr>
            <a:spLocks noGrp="1"/>
          </p:cNvSpPr>
          <p:nvPr>
            <p:ph type="sldNum" sz="quarter" idx="12"/>
          </p:nvPr>
        </p:nvSpPr>
        <p:spPr>
          <a:xfrm>
            <a:off x="6804025" y="6492875"/>
            <a:ext cx="2133600" cy="365125"/>
          </a:xfrm>
        </p:spPr>
        <p:txBody>
          <a:bodyPr/>
          <a:lstStyle/>
          <a:p>
            <a:pPr>
              <a:defRPr/>
            </a:pPr>
            <a:fld id="{EF409F7A-AFED-4D0E-8BB8-A1BADEBFF417}" type="slidenum">
              <a:rPr lang="ru-RU" sz="1800" b="1">
                <a:latin typeface="Tahoma" pitchFamily="34" charset="0"/>
                <a:ea typeface="Tahoma" pitchFamily="34" charset="0"/>
                <a:cs typeface="Tahoma" pitchFamily="34" charset="0"/>
              </a:rPr>
              <a:pPr>
                <a:defRPr/>
              </a:pPr>
              <a:t>32</a:t>
            </a:fld>
            <a:endParaRPr lang="ru-RU" sz="1800" b="1" dirty="0">
              <a:latin typeface="Tahoma" pitchFamily="34" charset="0"/>
              <a:ea typeface="Tahoma" pitchFamily="34" charset="0"/>
              <a:cs typeface="Tahoma" pitchFamily="34" charset="0"/>
            </a:endParaRPr>
          </a:p>
        </p:txBody>
      </p:sp>
      <p:sp>
        <p:nvSpPr>
          <p:cNvPr id="51206" name="TextBox 20"/>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22" name="TextBox 21"/>
          <p:cNvSpPr txBox="1"/>
          <p:nvPr/>
        </p:nvSpPr>
        <p:spPr>
          <a:xfrm>
            <a:off x="5148263" y="2492375"/>
            <a:ext cx="2016125" cy="715963"/>
          </a:xfrm>
          <a:prstGeom prst="round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b="1">
                <a:solidFill>
                  <a:srgbClr val="FFFFFF"/>
                </a:solidFill>
                <a:latin typeface="Tahoma" pitchFamily="34" charset="0"/>
                <a:cs typeface="Tahoma" pitchFamily="34" charset="0"/>
              </a:rPr>
              <a:t>Требования </a:t>
            </a:r>
          </a:p>
          <a:p>
            <a:pPr algn="ctr">
              <a:defRPr/>
            </a:pPr>
            <a:r>
              <a:rPr lang="ru-RU" b="1">
                <a:solidFill>
                  <a:srgbClr val="FFFFFF"/>
                </a:solidFill>
                <a:latin typeface="Tahoma" pitchFamily="34" charset="0"/>
                <a:cs typeface="Tahoma" pitchFamily="34" charset="0"/>
              </a:rPr>
              <a:t>ОТФ</a:t>
            </a:r>
            <a:r>
              <a:rPr lang="en-US" b="1">
                <a:solidFill>
                  <a:srgbClr val="FFFFFF"/>
                </a:solidFill>
                <a:latin typeface="Tahoma" pitchFamily="34" charset="0"/>
                <a:cs typeface="Tahoma" pitchFamily="34" charset="0"/>
              </a:rPr>
              <a:t>2</a:t>
            </a:r>
            <a:endParaRPr lang="ru-RU" b="1">
              <a:solidFill>
                <a:srgbClr val="FFFFFF"/>
              </a:solidFill>
              <a:latin typeface="Tahoma" pitchFamily="34" charset="0"/>
              <a:cs typeface="Tahoma"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Группа 7"/>
          <p:cNvGrpSpPr>
            <a:grpSpLocks/>
          </p:cNvGrpSpPr>
          <p:nvPr/>
        </p:nvGrpSpPr>
        <p:grpSpPr bwMode="auto">
          <a:xfrm>
            <a:off x="1276350" y="927100"/>
            <a:ext cx="6630988" cy="3352800"/>
            <a:chOff x="211397" y="1632498"/>
            <a:chExt cx="8500803" cy="4297319"/>
          </a:xfrm>
        </p:grpSpPr>
        <p:sp>
          <p:nvSpPr>
            <p:cNvPr id="25" name="Штриховая стрелка вправо 24"/>
            <p:cNvSpPr/>
            <p:nvPr/>
          </p:nvSpPr>
          <p:spPr>
            <a:xfrm rot="5400000">
              <a:off x="1081489" y="2146200"/>
              <a:ext cx="626692" cy="5922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a:p>
          </p:txBody>
        </p:sp>
        <p:sp>
          <p:nvSpPr>
            <p:cNvPr id="82" name="Штриховая стрелка вправо 81"/>
            <p:cNvSpPr/>
            <p:nvPr/>
          </p:nvSpPr>
          <p:spPr>
            <a:xfrm rot="5400000">
              <a:off x="7132993" y="2147218"/>
              <a:ext cx="626692" cy="59019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a:p>
          </p:txBody>
        </p:sp>
        <p:sp>
          <p:nvSpPr>
            <p:cNvPr id="83" name="Штриховая стрелка вправо 82"/>
            <p:cNvSpPr/>
            <p:nvPr/>
          </p:nvSpPr>
          <p:spPr>
            <a:xfrm rot="5400000">
              <a:off x="4102663" y="2147218"/>
              <a:ext cx="626692" cy="59019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a:p>
          </p:txBody>
        </p:sp>
        <p:grpSp>
          <p:nvGrpSpPr>
            <p:cNvPr id="52247" name="Группа 5"/>
            <p:cNvGrpSpPr>
              <a:grpSpLocks/>
            </p:cNvGrpSpPr>
            <p:nvPr/>
          </p:nvGrpSpPr>
          <p:grpSpPr bwMode="auto">
            <a:xfrm>
              <a:off x="211397" y="1632498"/>
              <a:ext cx="8500803" cy="4297319"/>
              <a:chOff x="211397" y="1632498"/>
              <a:chExt cx="8500803" cy="4297319"/>
            </a:xfrm>
          </p:grpSpPr>
          <p:grpSp>
            <p:nvGrpSpPr>
              <p:cNvPr id="52248" name="Группа 29"/>
              <p:cNvGrpSpPr>
                <a:grpSpLocks/>
              </p:cNvGrpSpPr>
              <p:nvPr/>
            </p:nvGrpSpPr>
            <p:grpSpPr bwMode="auto">
              <a:xfrm>
                <a:off x="279167" y="2755787"/>
                <a:ext cx="2315903" cy="3114364"/>
                <a:chOff x="266238" y="2688729"/>
                <a:chExt cx="2315903" cy="3114364"/>
              </a:xfrm>
            </p:grpSpPr>
            <p:grpSp>
              <p:nvGrpSpPr>
                <p:cNvPr id="52272" name="Группа 18"/>
                <p:cNvGrpSpPr>
                  <a:grpSpLocks/>
                </p:cNvGrpSpPr>
                <p:nvPr/>
              </p:nvGrpSpPr>
              <p:grpSpPr bwMode="auto">
                <a:xfrm>
                  <a:off x="266238" y="2688729"/>
                  <a:ext cx="2315903" cy="1216002"/>
                  <a:chOff x="266238" y="2688729"/>
                  <a:chExt cx="2315903" cy="1216002"/>
                </a:xfrm>
              </p:grpSpPr>
              <p:sp>
                <p:nvSpPr>
                  <p:cNvPr id="4" name="Скругленный прямоугольник 3"/>
                  <p:cNvSpPr/>
                  <p:nvPr/>
                </p:nvSpPr>
                <p:spPr>
                  <a:xfrm>
                    <a:off x="265629" y="2688603"/>
                    <a:ext cx="2315995" cy="121675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sz="1400" dirty="0"/>
                  </a:p>
                </p:txBody>
              </p:sp>
              <p:sp>
                <p:nvSpPr>
                  <p:cNvPr id="52278" name="TextBox 6"/>
                  <p:cNvSpPr txBox="1">
                    <a:spLocks noChangeArrowheads="1"/>
                  </p:cNvSpPr>
                  <p:nvPr/>
                </p:nvSpPr>
                <p:spPr bwMode="auto">
                  <a:xfrm>
                    <a:off x="266238" y="2688729"/>
                    <a:ext cx="2315903" cy="346955"/>
                  </a:xfrm>
                  <a:prstGeom prst="rect">
                    <a:avLst/>
                  </a:prstGeom>
                  <a:noFill/>
                  <a:ln w="9525">
                    <a:noFill/>
                    <a:miter lim="800000"/>
                    <a:headEnd/>
                    <a:tailEnd/>
                  </a:ln>
                </p:spPr>
                <p:txBody>
                  <a:bodyPr>
                    <a:spAutoFit/>
                  </a:bodyPr>
                  <a:lstStyle/>
                  <a:p>
                    <a:pPr algn="ctr"/>
                    <a:r>
                      <a:rPr lang="ru-RU" sz="1200" b="1">
                        <a:latin typeface="Tahoma" pitchFamily="34" charset="0"/>
                        <a:cs typeface="Tahoma" pitchFamily="34" charset="0"/>
                      </a:rPr>
                      <a:t>ОТФ1</a:t>
                    </a:r>
                    <a:endParaRPr lang="ru-RU" sz="1400" b="1">
                      <a:latin typeface="Tahoma" pitchFamily="34" charset="0"/>
                      <a:cs typeface="Tahoma" pitchFamily="34" charset="0"/>
                    </a:endParaRPr>
                  </a:p>
                </p:txBody>
              </p:sp>
              <p:sp>
                <p:nvSpPr>
                  <p:cNvPr id="9" name="Скругленный прямоугольник 8"/>
                  <p:cNvSpPr/>
                  <p:nvPr/>
                </p:nvSpPr>
                <p:spPr>
                  <a:xfrm>
                    <a:off x="768309" y="3205421"/>
                    <a:ext cx="1337091" cy="297068"/>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100" b="1" dirty="0"/>
                      <a:t>ТРЕБОВАНИЯ</a:t>
                    </a:r>
                  </a:p>
                </p:txBody>
              </p:sp>
            </p:grpSp>
            <p:sp>
              <p:nvSpPr>
                <p:cNvPr id="24" name="Овал 23"/>
                <p:cNvSpPr/>
                <p:nvPr/>
              </p:nvSpPr>
              <p:spPr>
                <a:xfrm>
                  <a:off x="454897" y="4947137"/>
                  <a:ext cx="850691" cy="852546"/>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1.</a:t>
                  </a:r>
                  <a:r>
                    <a:rPr lang="en-US" sz="1400" b="1">
                      <a:solidFill>
                        <a:srgbClr val="000000"/>
                      </a:solidFill>
                      <a:latin typeface="Tahoma" pitchFamily="34" charset="0"/>
                      <a:cs typeface="Tahoma" pitchFamily="34" charset="0"/>
                    </a:rPr>
                    <a:t>1</a:t>
                  </a:r>
                  <a:endParaRPr lang="ru-RU" sz="1400" b="1">
                    <a:solidFill>
                      <a:srgbClr val="000000"/>
                    </a:solidFill>
                    <a:latin typeface="Tahoma" pitchFamily="34" charset="0"/>
                    <a:cs typeface="Tahoma" pitchFamily="34" charset="0"/>
                  </a:endParaRPr>
                </a:p>
              </p:txBody>
            </p:sp>
            <p:sp>
              <p:nvSpPr>
                <p:cNvPr id="57" name="Овал 56"/>
                <p:cNvSpPr/>
                <p:nvPr/>
              </p:nvSpPr>
              <p:spPr>
                <a:xfrm>
                  <a:off x="1295413" y="4953242"/>
                  <a:ext cx="850691" cy="850511"/>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1.2</a:t>
                  </a:r>
                </a:p>
              </p:txBody>
            </p:sp>
            <p:sp>
              <p:nvSpPr>
                <p:cNvPr id="28" name="Штриховая стрелка вправо 27"/>
                <p:cNvSpPr/>
                <p:nvPr/>
              </p:nvSpPr>
              <p:spPr>
                <a:xfrm rot="5400000">
                  <a:off x="339006" y="4247148"/>
                  <a:ext cx="1072296" cy="461977"/>
                </a:xfrm>
                <a:prstGeom prst="stripedRight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ru-RU" sz="1400"/>
                </a:p>
              </p:txBody>
            </p:sp>
            <p:sp>
              <p:nvSpPr>
                <p:cNvPr id="64" name="Штриховая стрелка вправо 63"/>
                <p:cNvSpPr/>
                <p:nvPr/>
              </p:nvSpPr>
              <p:spPr>
                <a:xfrm rot="5400000">
                  <a:off x="1184610" y="4248164"/>
                  <a:ext cx="1072296"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grpSp>
          <p:grpSp>
            <p:nvGrpSpPr>
              <p:cNvPr id="52249" name="Группа 28"/>
              <p:cNvGrpSpPr>
                <a:grpSpLocks/>
              </p:cNvGrpSpPr>
              <p:nvPr/>
            </p:nvGrpSpPr>
            <p:grpSpPr bwMode="auto">
              <a:xfrm>
                <a:off x="3148548" y="2755787"/>
                <a:ext cx="2536219" cy="3174029"/>
                <a:chOff x="3410997" y="2628437"/>
                <a:chExt cx="2536219" cy="3174029"/>
              </a:xfrm>
            </p:grpSpPr>
            <p:grpSp>
              <p:nvGrpSpPr>
                <p:cNvPr id="52262" name="Группа 45"/>
                <p:cNvGrpSpPr>
                  <a:grpSpLocks/>
                </p:cNvGrpSpPr>
                <p:nvPr/>
              </p:nvGrpSpPr>
              <p:grpSpPr bwMode="auto">
                <a:xfrm>
                  <a:off x="3533961" y="2628437"/>
                  <a:ext cx="2315903" cy="1216002"/>
                  <a:chOff x="266238" y="2688729"/>
                  <a:chExt cx="2315903" cy="1216002"/>
                </a:xfrm>
              </p:grpSpPr>
              <p:sp>
                <p:nvSpPr>
                  <p:cNvPr id="47" name="Скругленный прямоугольник 46"/>
                  <p:cNvSpPr/>
                  <p:nvPr/>
                </p:nvSpPr>
                <p:spPr>
                  <a:xfrm>
                    <a:off x="258841" y="2688603"/>
                    <a:ext cx="2315995" cy="121675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sz="1400" dirty="0"/>
                  </a:p>
                </p:txBody>
              </p:sp>
              <p:sp>
                <p:nvSpPr>
                  <p:cNvPr id="52270" name="TextBox 47"/>
                  <p:cNvSpPr txBox="1">
                    <a:spLocks noChangeArrowheads="1"/>
                  </p:cNvSpPr>
                  <p:nvPr/>
                </p:nvSpPr>
                <p:spPr bwMode="auto">
                  <a:xfrm>
                    <a:off x="266238" y="2688729"/>
                    <a:ext cx="2315903" cy="346955"/>
                  </a:xfrm>
                  <a:prstGeom prst="rect">
                    <a:avLst/>
                  </a:prstGeom>
                  <a:noFill/>
                  <a:ln w="9525">
                    <a:noFill/>
                    <a:miter lim="800000"/>
                    <a:headEnd/>
                    <a:tailEnd/>
                  </a:ln>
                </p:spPr>
                <p:txBody>
                  <a:bodyPr>
                    <a:spAutoFit/>
                  </a:bodyPr>
                  <a:lstStyle/>
                  <a:p>
                    <a:pPr algn="ctr"/>
                    <a:r>
                      <a:rPr lang="ru-RU" sz="1200" b="1">
                        <a:latin typeface="Tahoma" pitchFamily="34" charset="0"/>
                        <a:cs typeface="Tahoma" pitchFamily="34" charset="0"/>
                      </a:rPr>
                      <a:t>ОТФ2</a:t>
                    </a:r>
                    <a:endParaRPr lang="ru-RU" sz="1400" b="1">
                      <a:latin typeface="Tahoma" pitchFamily="34" charset="0"/>
                      <a:cs typeface="Tahoma" pitchFamily="34" charset="0"/>
                    </a:endParaRPr>
                  </a:p>
                </p:txBody>
              </p:sp>
              <p:sp>
                <p:nvSpPr>
                  <p:cNvPr id="49" name="Скругленный прямоугольник 48"/>
                  <p:cNvSpPr/>
                  <p:nvPr/>
                </p:nvSpPr>
                <p:spPr>
                  <a:xfrm>
                    <a:off x="761522" y="3113859"/>
                    <a:ext cx="1337090" cy="478157"/>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100" b="1" dirty="0"/>
                      <a:t>ТРЕБОВАНИЯ</a:t>
                    </a:r>
                  </a:p>
                </p:txBody>
              </p:sp>
            </p:grpSp>
            <p:sp>
              <p:nvSpPr>
                <p:cNvPr id="58" name="Овал 57"/>
                <p:cNvSpPr/>
                <p:nvPr/>
              </p:nvSpPr>
              <p:spPr>
                <a:xfrm>
                  <a:off x="3410561" y="4925506"/>
                  <a:ext cx="850691" cy="850511"/>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2</a:t>
                  </a:r>
                  <a:r>
                    <a:rPr lang="ru-RU" sz="1400" b="1">
                      <a:solidFill>
                        <a:srgbClr val="000000"/>
                      </a:solidFill>
                      <a:latin typeface="Tahoma" pitchFamily="34" charset="0"/>
                      <a:cs typeface="Tahoma" pitchFamily="34" charset="0"/>
                    </a:rPr>
                    <a:t>.</a:t>
                  </a:r>
                  <a:r>
                    <a:rPr lang="en-US" sz="1400" b="1">
                      <a:solidFill>
                        <a:srgbClr val="000000"/>
                      </a:solidFill>
                      <a:latin typeface="Tahoma" pitchFamily="34" charset="0"/>
                      <a:cs typeface="Tahoma" pitchFamily="34" charset="0"/>
                    </a:rPr>
                    <a:t>1</a:t>
                  </a:r>
                  <a:endParaRPr lang="ru-RU" sz="1400" b="1">
                    <a:solidFill>
                      <a:srgbClr val="000000"/>
                    </a:solidFill>
                    <a:latin typeface="Tahoma" pitchFamily="34" charset="0"/>
                    <a:cs typeface="Tahoma" pitchFamily="34" charset="0"/>
                  </a:endParaRPr>
                </a:p>
              </p:txBody>
            </p:sp>
            <p:sp>
              <p:nvSpPr>
                <p:cNvPr id="59" name="Овал 58"/>
                <p:cNvSpPr/>
                <p:nvPr/>
              </p:nvSpPr>
              <p:spPr>
                <a:xfrm>
                  <a:off x="4255146" y="4951956"/>
                  <a:ext cx="850691" cy="850511"/>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2</a:t>
                  </a:r>
                  <a:r>
                    <a:rPr lang="ru-RU" sz="1400" b="1">
                      <a:solidFill>
                        <a:srgbClr val="000000"/>
                      </a:solidFill>
                      <a:latin typeface="Tahoma" pitchFamily="34" charset="0"/>
                      <a:cs typeface="Tahoma" pitchFamily="34" charset="0"/>
                    </a:rPr>
                    <a:t>.2</a:t>
                  </a:r>
                </a:p>
              </p:txBody>
            </p:sp>
            <p:sp>
              <p:nvSpPr>
                <p:cNvPr id="60" name="Овал 59"/>
                <p:cNvSpPr/>
                <p:nvPr/>
              </p:nvSpPr>
              <p:spPr>
                <a:xfrm>
                  <a:off x="5095661" y="4941783"/>
                  <a:ext cx="850691" cy="850511"/>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2</a:t>
                  </a:r>
                  <a:r>
                    <a:rPr lang="ru-RU" sz="1400" b="1">
                      <a:solidFill>
                        <a:srgbClr val="000000"/>
                      </a:solidFill>
                      <a:latin typeface="Tahoma" pitchFamily="34" charset="0"/>
                      <a:cs typeface="Tahoma" pitchFamily="34" charset="0"/>
                    </a:rPr>
                    <a:t>.</a:t>
                  </a:r>
                  <a:r>
                    <a:rPr lang="en-US" sz="1400" b="1">
                      <a:solidFill>
                        <a:srgbClr val="000000"/>
                      </a:solidFill>
                      <a:latin typeface="Tahoma" pitchFamily="34" charset="0"/>
                      <a:cs typeface="Tahoma" pitchFamily="34" charset="0"/>
                    </a:rPr>
                    <a:t>3</a:t>
                  </a:r>
                  <a:endParaRPr lang="ru-RU" sz="1400" b="1">
                    <a:solidFill>
                      <a:srgbClr val="000000"/>
                    </a:solidFill>
                    <a:latin typeface="Tahoma" pitchFamily="34" charset="0"/>
                    <a:cs typeface="Tahoma" pitchFamily="34" charset="0"/>
                  </a:endParaRPr>
                </a:p>
              </p:txBody>
            </p:sp>
            <p:sp>
              <p:nvSpPr>
                <p:cNvPr id="65" name="Штриховая стрелка вправо 64"/>
                <p:cNvSpPr/>
                <p:nvPr/>
              </p:nvSpPr>
              <p:spPr>
                <a:xfrm rot="5400000">
                  <a:off x="4984860" y="4226531"/>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sp>
              <p:nvSpPr>
                <p:cNvPr id="66" name="Штриховая стрелка вправо 65"/>
                <p:cNvSpPr/>
                <p:nvPr/>
              </p:nvSpPr>
              <p:spPr>
                <a:xfrm rot="5400000">
                  <a:off x="4154521" y="4226531"/>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sp>
              <p:nvSpPr>
                <p:cNvPr id="67" name="Штриховая стрелка вправо 66"/>
                <p:cNvSpPr/>
                <p:nvPr/>
              </p:nvSpPr>
              <p:spPr>
                <a:xfrm rot="5400000">
                  <a:off x="3324182" y="4210254"/>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grpSp>
          <p:grpSp>
            <p:nvGrpSpPr>
              <p:cNvPr id="52250" name="Группа 68"/>
              <p:cNvGrpSpPr>
                <a:grpSpLocks/>
              </p:cNvGrpSpPr>
              <p:nvPr/>
            </p:nvGrpSpPr>
            <p:grpSpPr bwMode="auto">
              <a:xfrm>
                <a:off x="6175981" y="2755788"/>
                <a:ext cx="2536219" cy="3174029"/>
                <a:chOff x="3410997" y="2628437"/>
                <a:chExt cx="2536219" cy="3174029"/>
              </a:xfrm>
            </p:grpSpPr>
            <p:grpSp>
              <p:nvGrpSpPr>
                <p:cNvPr id="52252" name="Группа 69"/>
                <p:cNvGrpSpPr>
                  <a:grpSpLocks/>
                </p:cNvGrpSpPr>
                <p:nvPr/>
              </p:nvGrpSpPr>
              <p:grpSpPr bwMode="auto">
                <a:xfrm>
                  <a:off x="3533961" y="2628437"/>
                  <a:ext cx="2315903" cy="1216001"/>
                  <a:chOff x="266238" y="2688729"/>
                  <a:chExt cx="2315903" cy="1216001"/>
                </a:xfrm>
              </p:grpSpPr>
              <p:sp>
                <p:nvSpPr>
                  <p:cNvPr id="77" name="Скругленный прямоугольник 76"/>
                  <p:cNvSpPr/>
                  <p:nvPr/>
                </p:nvSpPr>
                <p:spPr>
                  <a:xfrm>
                    <a:off x="265811" y="2688602"/>
                    <a:ext cx="2315995" cy="121676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sz="1400" dirty="0"/>
                  </a:p>
                </p:txBody>
              </p:sp>
              <p:sp>
                <p:nvSpPr>
                  <p:cNvPr id="52260" name="TextBox 77"/>
                  <p:cNvSpPr txBox="1">
                    <a:spLocks noChangeArrowheads="1"/>
                  </p:cNvSpPr>
                  <p:nvPr/>
                </p:nvSpPr>
                <p:spPr bwMode="auto">
                  <a:xfrm>
                    <a:off x="266238" y="2688729"/>
                    <a:ext cx="2315903" cy="346955"/>
                  </a:xfrm>
                  <a:prstGeom prst="rect">
                    <a:avLst/>
                  </a:prstGeom>
                  <a:noFill/>
                  <a:ln w="9525">
                    <a:noFill/>
                    <a:miter lim="800000"/>
                    <a:headEnd/>
                    <a:tailEnd/>
                  </a:ln>
                </p:spPr>
                <p:txBody>
                  <a:bodyPr>
                    <a:spAutoFit/>
                  </a:bodyPr>
                  <a:lstStyle/>
                  <a:p>
                    <a:pPr algn="ctr"/>
                    <a:r>
                      <a:rPr lang="ru-RU" sz="1200" b="1">
                        <a:latin typeface="Tahoma" pitchFamily="34" charset="0"/>
                        <a:cs typeface="Tahoma" pitchFamily="34" charset="0"/>
                      </a:rPr>
                      <a:t>ОТФ3</a:t>
                    </a:r>
                    <a:endParaRPr lang="ru-RU" sz="1400" b="1">
                      <a:latin typeface="Tahoma" pitchFamily="34" charset="0"/>
                      <a:cs typeface="Tahoma" pitchFamily="34" charset="0"/>
                    </a:endParaRPr>
                  </a:p>
                </p:txBody>
              </p:sp>
              <p:sp>
                <p:nvSpPr>
                  <p:cNvPr id="79" name="Скругленный прямоугольник 78"/>
                  <p:cNvSpPr/>
                  <p:nvPr/>
                </p:nvSpPr>
                <p:spPr>
                  <a:xfrm>
                    <a:off x="768491" y="3003984"/>
                    <a:ext cx="1416461" cy="699942"/>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1100" b="1" dirty="0"/>
                      <a:t>ТРЕБОВАНИЯ</a:t>
                    </a:r>
                  </a:p>
                </p:txBody>
              </p:sp>
            </p:grpSp>
            <p:sp>
              <p:nvSpPr>
                <p:cNvPr id="71" name="Овал 70"/>
                <p:cNvSpPr/>
                <p:nvPr/>
              </p:nvSpPr>
              <p:spPr>
                <a:xfrm>
                  <a:off x="3411425" y="4925504"/>
                  <a:ext cx="850691" cy="850511"/>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3</a:t>
                  </a:r>
                  <a:r>
                    <a:rPr lang="ru-RU" sz="1400" b="1">
                      <a:solidFill>
                        <a:srgbClr val="000000"/>
                      </a:solidFill>
                      <a:latin typeface="Tahoma" pitchFamily="34" charset="0"/>
                      <a:cs typeface="Tahoma" pitchFamily="34" charset="0"/>
                    </a:rPr>
                    <a:t>.</a:t>
                  </a:r>
                  <a:r>
                    <a:rPr lang="en-US" sz="1400" b="1">
                      <a:solidFill>
                        <a:srgbClr val="000000"/>
                      </a:solidFill>
                      <a:latin typeface="Tahoma" pitchFamily="34" charset="0"/>
                      <a:cs typeface="Tahoma" pitchFamily="34" charset="0"/>
                    </a:rPr>
                    <a:t>1</a:t>
                  </a:r>
                  <a:endParaRPr lang="ru-RU" sz="1400" b="1">
                    <a:solidFill>
                      <a:srgbClr val="000000"/>
                    </a:solidFill>
                    <a:latin typeface="Tahoma" pitchFamily="34" charset="0"/>
                    <a:cs typeface="Tahoma" pitchFamily="34" charset="0"/>
                  </a:endParaRPr>
                </a:p>
              </p:txBody>
            </p:sp>
            <p:sp>
              <p:nvSpPr>
                <p:cNvPr id="72" name="Овал 71"/>
                <p:cNvSpPr/>
                <p:nvPr/>
              </p:nvSpPr>
              <p:spPr>
                <a:xfrm>
                  <a:off x="4256010" y="4951955"/>
                  <a:ext cx="850691" cy="850511"/>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3</a:t>
                  </a:r>
                  <a:r>
                    <a:rPr lang="ru-RU" sz="1400" b="1">
                      <a:solidFill>
                        <a:srgbClr val="000000"/>
                      </a:solidFill>
                      <a:latin typeface="Tahoma" pitchFamily="34" charset="0"/>
                      <a:cs typeface="Tahoma" pitchFamily="34" charset="0"/>
                    </a:rPr>
                    <a:t>.2</a:t>
                  </a:r>
                </a:p>
              </p:txBody>
            </p:sp>
            <p:sp>
              <p:nvSpPr>
                <p:cNvPr id="73" name="Овал 72"/>
                <p:cNvSpPr/>
                <p:nvPr/>
              </p:nvSpPr>
              <p:spPr>
                <a:xfrm>
                  <a:off x="5096525" y="4941782"/>
                  <a:ext cx="850691" cy="850511"/>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ТФ </a:t>
                  </a:r>
                  <a:r>
                    <a:rPr lang="en-US" sz="1400" b="1">
                      <a:solidFill>
                        <a:srgbClr val="000000"/>
                      </a:solidFill>
                      <a:latin typeface="Tahoma" pitchFamily="34" charset="0"/>
                      <a:cs typeface="Tahoma" pitchFamily="34" charset="0"/>
                    </a:rPr>
                    <a:t>3</a:t>
                  </a:r>
                  <a:r>
                    <a:rPr lang="ru-RU" sz="1400" b="1">
                      <a:solidFill>
                        <a:srgbClr val="000000"/>
                      </a:solidFill>
                      <a:latin typeface="Tahoma" pitchFamily="34" charset="0"/>
                      <a:cs typeface="Tahoma" pitchFamily="34" charset="0"/>
                    </a:rPr>
                    <a:t>.</a:t>
                  </a:r>
                  <a:r>
                    <a:rPr lang="en-US" sz="1400" b="1">
                      <a:solidFill>
                        <a:srgbClr val="000000"/>
                      </a:solidFill>
                      <a:latin typeface="Tahoma" pitchFamily="34" charset="0"/>
                      <a:cs typeface="Tahoma" pitchFamily="34" charset="0"/>
                    </a:rPr>
                    <a:t>3</a:t>
                  </a:r>
                  <a:endParaRPr lang="ru-RU" sz="1400" b="1">
                    <a:solidFill>
                      <a:srgbClr val="000000"/>
                    </a:solidFill>
                    <a:latin typeface="Tahoma" pitchFamily="34" charset="0"/>
                    <a:cs typeface="Tahoma" pitchFamily="34" charset="0"/>
                  </a:endParaRPr>
                </a:p>
              </p:txBody>
            </p:sp>
            <p:sp>
              <p:nvSpPr>
                <p:cNvPr id="74" name="Штриховая стрелка вправо 73"/>
                <p:cNvSpPr/>
                <p:nvPr/>
              </p:nvSpPr>
              <p:spPr>
                <a:xfrm rot="5400000">
                  <a:off x="4985724" y="4226530"/>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sp>
              <p:nvSpPr>
                <p:cNvPr id="75" name="Штриховая стрелка вправо 74"/>
                <p:cNvSpPr/>
                <p:nvPr/>
              </p:nvSpPr>
              <p:spPr>
                <a:xfrm rot="5400000">
                  <a:off x="4155385" y="4226530"/>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sp>
              <p:nvSpPr>
                <p:cNvPr id="76" name="Штриховая стрелка вправо 75"/>
                <p:cNvSpPr/>
                <p:nvPr/>
              </p:nvSpPr>
              <p:spPr>
                <a:xfrm rot="5400000">
                  <a:off x="3325046" y="4210252"/>
                  <a:ext cx="1072294" cy="459943"/>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sz="1400"/>
                </a:p>
              </p:txBody>
            </p:sp>
          </p:grpSp>
          <p:sp>
            <p:nvSpPr>
              <p:cNvPr id="3" name="Прямоугольник 2"/>
              <p:cNvSpPr/>
              <p:nvPr/>
            </p:nvSpPr>
            <p:spPr>
              <a:xfrm>
                <a:off x="211397" y="1632498"/>
                <a:ext cx="8500803" cy="73860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2400" b="1">
                    <a:solidFill>
                      <a:schemeClr val="tx1"/>
                    </a:solidFill>
                    <a:latin typeface="Tahoma" pitchFamily="34" charset="0"/>
                    <a:cs typeface="Tahoma" pitchFamily="34" charset="0"/>
                  </a:rPr>
                  <a:t>Профессиональный стандарт</a:t>
                </a:r>
              </a:p>
            </p:txBody>
          </p:sp>
        </p:grpSp>
      </p:grpSp>
      <p:sp>
        <p:nvSpPr>
          <p:cNvPr id="52226" name="Заголовок 1"/>
          <p:cNvSpPr txBox="1">
            <a:spLocks/>
          </p:cNvSpPr>
          <p:nvPr/>
        </p:nvSpPr>
        <p:spPr bwMode="auto">
          <a:xfrm>
            <a:off x="161925" y="92075"/>
            <a:ext cx="8894763" cy="590550"/>
          </a:xfrm>
          <a:prstGeom prst="rect">
            <a:avLst/>
          </a:prstGeom>
          <a:noFill/>
          <a:ln w="9525">
            <a:noFill/>
            <a:miter lim="800000"/>
            <a:headEnd/>
            <a:tailEnd/>
          </a:ln>
        </p:spPr>
        <p:txBody>
          <a:bodyPr anchor="ctr"/>
          <a:lstStyle/>
          <a:p>
            <a:pPr algn="ctr"/>
            <a:r>
              <a:rPr lang="ru-RU" sz="2200" b="1">
                <a:solidFill>
                  <a:srgbClr val="376092"/>
                </a:solidFill>
                <a:latin typeface="Tahoma" pitchFamily="34" charset="0"/>
                <a:cs typeface="Tahoma" pitchFamily="34" charset="0"/>
              </a:rPr>
              <a:t>ПРИМЕНЕНИЕ ПРОФЕССИОНАЛЬНОГО СТАНДАРТА </a:t>
            </a:r>
            <a:endParaRPr lang="en-US" sz="2200" b="1">
              <a:solidFill>
                <a:srgbClr val="376092"/>
              </a:solidFill>
              <a:latin typeface="Tahoma" pitchFamily="34" charset="0"/>
              <a:cs typeface="Tahoma" pitchFamily="34" charset="0"/>
            </a:endParaRPr>
          </a:p>
          <a:p>
            <a:pPr algn="ctr"/>
            <a:r>
              <a:rPr lang="ru-RU" sz="2200" b="1">
                <a:solidFill>
                  <a:srgbClr val="376092"/>
                </a:solidFill>
                <a:latin typeface="Tahoma" pitchFamily="34" charset="0"/>
                <a:cs typeface="Tahoma" pitchFamily="34" charset="0"/>
              </a:rPr>
              <a:t> (ОТФ ИЛИ НЕСКОЛЬКО ОТФ)</a:t>
            </a:r>
          </a:p>
        </p:txBody>
      </p:sp>
      <p:grpSp>
        <p:nvGrpSpPr>
          <p:cNvPr id="52227" name="Группа 9"/>
          <p:cNvGrpSpPr>
            <a:grpSpLocks/>
          </p:cNvGrpSpPr>
          <p:nvPr/>
        </p:nvGrpSpPr>
        <p:grpSpPr bwMode="auto">
          <a:xfrm>
            <a:off x="468313" y="4292600"/>
            <a:ext cx="2776537" cy="2152650"/>
            <a:chOff x="31624" y="4349671"/>
            <a:chExt cx="3286602" cy="2548864"/>
          </a:xfrm>
        </p:grpSpPr>
        <p:sp>
          <p:nvSpPr>
            <p:cNvPr id="50" name="Прямоугольник 49"/>
            <p:cNvSpPr/>
            <p:nvPr/>
          </p:nvSpPr>
          <p:spPr>
            <a:xfrm>
              <a:off x="31624" y="4460573"/>
              <a:ext cx="3286602" cy="2437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100" dirty="0"/>
            </a:p>
          </p:txBody>
        </p:sp>
        <p:sp>
          <p:nvSpPr>
            <p:cNvPr id="53" name="Прямоугольник 52"/>
            <p:cNvSpPr/>
            <p:nvPr/>
          </p:nvSpPr>
          <p:spPr>
            <a:xfrm>
              <a:off x="473220" y="6257560"/>
              <a:ext cx="2335762" cy="503758"/>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1100" dirty="0">
                  <a:solidFill>
                    <a:schemeClr val="bg1"/>
                  </a:solidFill>
                  <a:latin typeface="Times New Roman" panose="02020603050405020304" pitchFamily="18" charset="0"/>
                  <a:cs typeface="Times New Roman" panose="02020603050405020304" pitchFamily="18" charset="0"/>
                </a:rPr>
                <a:t>Специфика организации</a:t>
              </a:r>
            </a:p>
          </p:txBody>
        </p:sp>
        <p:sp>
          <p:nvSpPr>
            <p:cNvPr id="55" name="Прямоугольник 54"/>
            <p:cNvSpPr/>
            <p:nvPr/>
          </p:nvSpPr>
          <p:spPr>
            <a:xfrm>
              <a:off x="430000" y="4349671"/>
              <a:ext cx="2333882" cy="347744"/>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ru-RU" sz="900" b="1" dirty="0">
                  <a:solidFill>
                    <a:schemeClr val="tx1"/>
                  </a:solidFill>
                  <a:latin typeface="Times New Roman" panose="02020603050405020304" pitchFamily="18" charset="0"/>
                  <a:cs typeface="Times New Roman" panose="02020603050405020304" pitchFamily="18" charset="0"/>
                </a:rPr>
                <a:t>1 случай – одна ОТФ</a:t>
              </a:r>
              <a:r>
                <a:rPr lang="en-US" sz="900" b="1" dirty="0">
                  <a:solidFill>
                    <a:schemeClr val="tx1"/>
                  </a:solidFill>
                  <a:latin typeface="Times New Roman" panose="02020603050405020304" pitchFamily="18" charset="0"/>
                  <a:cs typeface="Times New Roman" panose="02020603050405020304" pitchFamily="18" charset="0"/>
                </a:rPr>
                <a:t>1</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56" name="Скругленный прямоугольник 55"/>
            <p:cNvSpPr/>
            <p:nvPr/>
          </p:nvSpPr>
          <p:spPr>
            <a:xfrm>
              <a:off x="1119641" y="4949294"/>
              <a:ext cx="1042919" cy="496239"/>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800" b="1" dirty="0"/>
                <a:t>ТРЕБОВАНИЯ</a:t>
              </a:r>
            </a:p>
          </p:txBody>
        </p:sp>
        <p:sp>
          <p:nvSpPr>
            <p:cNvPr id="61" name="Овал 60"/>
            <p:cNvSpPr/>
            <p:nvPr/>
          </p:nvSpPr>
          <p:spPr>
            <a:xfrm>
              <a:off x="492011" y="5447412"/>
              <a:ext cx="665213" cy="6635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000" b="1">
                  <a:solidFill>
                    <a:srgbClr val="000000"/>
                  </a:solidFill>
                  <a:latin typeface="Tahoma" pitchFamily="34" charset="0"/>
                  <a:cs typeface="Tahoma" pitchFamily="34" charset="0"/>
                </a:rPr>
                <a:t>ТФ 1.</a:t>
              </a:r>
              <a:r>
                <a:rPr lang="en-US" sz="1000" b="1">
                  <a:solidFill>
                    <a:srgbClr val="000000"/>
                  </a:solidFill>
                  <a:latin typeface="Tahoma" pitchFamily="34" charset="0"/>
                  <a:cs typeface="Tahoma" pitchFamily="34" charset="0"/>
                </a:rPr>
                <a:t>1</a:t>
              </a:r>
              <a:endParaRPr lang="ru-RU" sz="1000" b="1">
                <a:solidFill>
                  <a:srgbClr val="000000"/>
                </a:solidFill>
                <a:latin typeface="Tahoma" pitchFamily="34" charset="0"/>
                <a:cs typeface="Tahoma" pitchFamily="34" charset="0"/>
              </a:endParaRPr>
            </a:p>
          </p:txBody>
        </p:sp>
        <p:sp>
          <p:nvSpPr>
            <p:cNvPr id="62" name="Овал 61"/>
            <p:cNvSpPr/>
            <p:nvPr/>
          </p:nvSpPr>
          <p:spPr>
            <a:xfrm>
              <a:off x="2126856" y="5445533"/>
              <a:ext cx="663334" cy="663531"/>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000" b="1">
                  <a:solidFill>
                    <a:srgbClr val="000000"/>
                  </a:solidFill>
                  <a:latin typeface="Tahoma" pitchFamily="34" charset="0"/>
                  <a:cs typeface="Tahoma" pitchFamily="34" charset="0"/>
                </a:rPr>
                <a:t>ТФ 1.2</a:t>
              </a:r>
            </a:p>
          </p:txBody>
        </p:sp>
      </p:grpSp>
      <p:grpSp>
        <p:nvGrpSpPr>
          <p:cNvPr id="52228" name="Группа 62"/>
          <p:cNvGrpSpPr>
            <a:grpSpLocks/>
          </p:cNvGrpSpPr>
          <p:nvPr/>
        </p:nvGrpSpPr>
        <p:grpSpPr bwMode="auto">
          <a:xfrm>
            <a:off x="5468938" y="4279900"/>
            <a:ext cx="2792412" cy="2170113"/>
            <a:chOff x="110257" y="4349671"/>
            <a:chExt cx="3207969" cy="2490546"/>
          </a:xfrm>
        </p:grpSpPr>
        <p:sp>
          <p:nvSpPr>
            <p:cNvPr id="68" name="Прямоугольник 67"/>
            <p:cNvSpPr/>
            <p:nvPr/>
          </p:nvSpPr>
          <p:spPr>
            <a:xfrm>
              <a:off x="110257" y="4460808"/>
              <a:ext cx="3207969" cy="23794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100" dirty="0"/>
            </a:p>
          </p:txBody>
        </p:sp>
        <p:sp>
          <p:nvSpPr>
            <p:cNvPr id="80" name="Прямоугольник 79"/>
            <p:cNvSpPr/>
            <p:nvPr/>
          </p:nvSpPr>
          <p:spPr>
            <a:xfrm>
              <a:off x="473182" y="6257207"/>
              <a:ext cx="2334395" cy="502846"/>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ru-RU" sz="1100" dirty="0">
                  <a:solidFill>
                    <a:schemeClr val="bg1"/>
                  </a:solidFill>
                  <a:latin typeface="Times New Roman" panose="02020603050405020304" pitchFamily="18" charset="0"/>
                  <a:cs typeface="Times New Roman" panose="02020603050405020304" pitchFamily="18" charset="0"/>
                </a:rPr>
                <a:t>Специфика организации</a:t>
              </a:r>
            </a:p>
          </p:txBody>
        </p:sp>
        <p:sp>
          <p:nvSpPr>
            <p:cNvPr id="81" name="Прямоугольник 80"/>
            <p:cNvSpPr/>
            <p:nvPr/>
          </p:nvSpPr>
          <p:spPr>
            <a:xfrm>
              <a:off x="429412" y="4349671"/>
              <a:ext cx="2334395" cy="34798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900" b="1" dirty="0">
                  <a:solidFill>
                    <a:schemeClr val="tx1"/>
                  </a:solidFill>
                  <a:latin typeface="Times New Roman" panose="02020603050405020304" pitchFamily="18" charset="0"/>
                  <a:cs typeface="Times New Roman" panose="02020603050405020304" pitchFamily="18" charset="0"/>
                </a:rPr>
                <a:t>2</a:t>
              </a:r>
              <a:r>
                <a:rPr lang="ru-RU" sz="900" b="1" dirty="0">
                  <a:solidFill>
                    <a:schemeClr val="tx1"/>
                  </a:solidFill>
                  <a:latin typeface="Times New Roman" panose="02020603050405020304" pitchFamily="18" charset="0"/>
                  <a:cs typeface="Times New Roman" panose="02020603050405020304" pitchFamily="18" charset="0"/>
                </a:rPr>
                <a:t> случай – одна ОТФ</a:t>
              </a:r>
              <a:r>
                <a:rPr lang="en-US" sz="900" b="1" dirty="0">
                  <a:solidFill>
                    <a:schemeClr val="tx1"/>
                  </a:solidFill>
                  <a:latin typeface="Times New Roman" panose="02020603050405020304" pitchFamily="18" charset="0"/>
                  <a:cs typeface="Times New Roman" panose="02020603050405020304" pitchFamily="18" charset="0"/>
                </a:rPr>
                <a:t>3</a:t>
              </a:r>
              <a:endParaRPr lang="ru-RU" sz="900" b="1" dirty="0">
                <a:solidFill>
                  <a:schemeClr val="tx1"/>
                </a:solidFill>
                <a:latin typeface="Times New Roman" panose="02020603050405020304" pitchFamily="18" charset="0"/>
                <a:cs typeface="Times New Roman" panose="02020603050405020304" pitchFamily="18" charset="0"/>
              </a:endParaRPr>
            </a:p>
          </p:txBody>
        </p:sp>
        <p:sp>
          <p:nvSpPr>
            <p:cNvPr id="84" name="Скругленный прямоугольник 83"/>
            <p:cNvSpPr/>
            <p:nvPr/>
          </p:nvSpPr>
          <p:spPr>
            <a:xfrm>
              <a:off x="1042191" y="4739559"/>
              <a:ext cx="1347749" cy="641311"/>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r>
                <a:rPr lang="ru-RU" sz="800" b="1" dirty="0"/>
                <a:t>ТРЕБОВАНИЯ</a:t>
              </a:r>
            </a:p>
          </p:txBody>
        </p:sp>
        <p:sp>
          <p:nvSpPr>
            <p:cNvPr id="85" name="Овал 84"/>
            <p:cNvSpPr/>
            <p:nvPr/>
          </p:nvSpPr>
          <p:spPr>
            <a:xfrm>
              <a:off x="493244" y="5448281"/>
              <a:ext cx="663844" cy="66317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000" b="1">
                  <a:solidFill>
                    <a:srgbClr val="000000"/>
                  </a:solidFill>
                  <a:latin typeface="Tahoma" pitchFamily="34" charset="0"/>
                  <a:cs typeface="Tahoma" pitchFamily="34" charset="0"/>
                </a:rPr>
                <a:t>ТФ </a:t>
              </a:r>
              <a:r>
                <a:rPr lang="en-US" sz="1000" b="1">
                  <a:solidFill>
                    <a:srgbClr val="000000"/>
                  </a:solidFill>
                  <a:latin typeface="Tahoma" pitchFamily="34" charset="0"/>
                  <a:cs typeface="Tahoma" pitchFamily="34" charset="0"/>
                </a:rPr>
                <a:t>2</a:t>
              </a:r>
              <a:r>
                <a:rPr lang="ru-RU" sz="1000" b="1">
                  <a:solidFill>
                    <a:srgbClr val="000000"/>
                  </a:solidFill>
                  <a:latin typeface="Tahoma" pitchFamily="34" charset="0"/>
                  <a:cs typeface="Tahoma" pitchFamily="34" charset="0"/>
                </a:rPr>
                <a:t>.</a:t>
              </a:r>
              <a:r>
                <a:rPr lang="en-US" sz="1000" b="1">
                  <a:solidFill>
                    <a:srgbClr val="000000"/>
                  </a:solidFill>
                  <a:latin typeface="Tahoma" pitchFamily="34" charset="0"/>
                  <a:cs typeface="Tahoma" pitchFamily="34" charset="0"/>
                </a:rPr>
                <a:t>1</a:t>
              </a:r>
              <a:endParaRPr lang="ru-RU" sz="1000" b="1">
                <a:solidFill>
                  <a:srgbClr val="000000"/>
                </a:solidFill>
                <a:latin typeface="Tahoma" pitchFamily="34" charset="0"/>
                <a:cs typeface="Tahoma" pitchFamily="34" charset="0"/>
              </a:endParaRPr>
            </a:p>
          </p:txBody>
        </p:sp>
        <p:sp>
          <p:nvSpPr>
            <p:cNvPr id="86" name="Овал 85"/>
            <p:cNvSpPr/>
            <p:nvPr/>
          </p:nvSpPr>
          <p:spPr>
            <a:xfrm>
              <a:off x="1308458" y="5486540"/>
              <a:ext cx="663844" cy="66317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000" b="1">
                  <a:solidFill>
                    <a:srgbClr val="000000"/>
                  </a:solidFill>
                  <a:latin typeface="Tahoma" pitchFamily="34" charset="0"/>
                  <a:cs typeface="Tahoma" pitchFamily="34" charset="0"/>
                </a:rPr>
                <a:t>ТФ </a:t>
              </a:r>
              <a:r>
                <a:rPr lang="en-US" sz="1000" b="1">
                  <a:solidFill>
                    <a:srgbClr val="000000"/>
                  </a:solidFill>
                  <a:latin typeface="Tahoma" pitchFamily="34" charset="0"/>
                  <a:cs typeface="Tahoma" pitchFamily="34" charset="0"/>
                </a:rPr>
                <a:t>2</a:t>
              </a:r>
              <a:r>
                <a:rPr lang="ru-RU" sz="1000" b="1">
                  <a:solidFill>
                    <a:srgbClr val="000000"/>
                  </a:solidFill>
                  <a:latin typeface="Tahoma" pitchFamily="34" charset="0"/>
                  <a:cs typeface="Tahoma" pitchFamily="34" charset="0"/>
                </a:rPr>
                <a:t>.2</a:t>
              </a:r>
            </a:p>
          </p:txBody>
        </p:sp>
      </p:grpSp>
      <p:sp>
        <p:nvSpPr>
          <p:cNvPr id="88" name="Овал 87"/>
          <p:cNvSpPr/>
          <p:nvPr/>
        </p:nvSpPr>
        <p:spPr>
          <a:xfrm>
            <a:off x="7232650" y="5270500"/>
            <a:ext cx="577850" cy="57785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000" b="1">
                <a:solidFill>
                  <a:srgbClr val="000000"/>
                </a:solidFill>
                <a:latin typeface="Tahoma" pitchFamily="34" charset="0"/>
                <a:cs typeface="Tahoma" pitchFamily="34" charset="0"/>
              </a:rPr>
              <a:t>ТФ </a:t>
            </a:r>
            <a:r>
              <a:rPr lang="en-US" sz="1000" b="1">
                <a:solidFill>
                  <a:srgbClr val="000000"/>
                </a:solidFill>
                <a:latin typeface="Tahoma" pitchFamily="34" charset="0"/>
                <a:cs typeface="Tahoma" pitchFamily="34" charset="0"/>
              </a:rPr>
              <a:t>3</a:t>
            </a:r>
            <a:r>
              <a:rPr lang="ru-RU" sz="1000" b="1">
                <a:solidFill>
                  <a:srgbClr val="000000"/>
                </a:solidFill>
                <a:latin typeface="Tahoma" pitchFamily="34" charset="0"/>
                <a:cs typeface="Tahoma" pitchFamily="34" charset="0"/>
              </a:rPr>
              <a:t>.2</a:t>
            </a:r>
          </a:p>
        </p:txBody>
      </p:sp>
      <p:sp>
        <p:nvSpPr>
          <p:cNvPr id="89" name="Номер слайда 6"/>
          <p:cNvSpPr>
            <a:spLocks noGrp="1"/>
          </p:cNvSpPr>
          <p:nvPr>
            <p:ph type="sldNum" sz="quarter" idx="12"/>
          </p:nvPr>
        </p:nvSpPr>
        <p:spPr>
          <a:xfrm>
            <a:off x="6804025" y="6492875"/>
            <a:ext cx="2133600" cy="365125"/>
          </a:xfrm>
        </p:spPr>
        <p:txBody>
          <a:bodyPr/>
          <a:lstStyle/>
          <a:p>
            <a:pPr>
              <a:defRPr/>
            </a:pPr>
            <a:fld id="{F37111E4-3122-4966-8EF0-F9287AA18B6F}" type="slidenum">
              <a:rPr lang="ru-RU" sz="1800" b="1">
                <a:latin typeface="Tahoma" pitchFamily="34" charset="0"/>
                <a:ea typeface="Tahoma" pitchFamily="34" charset="0"/>
                <a:cs typeface="Tahoma" pitchFamily="34" charset="0"/>
              </a:rPr>
              <a:pPr>
                <a:defRPr/>
              </a:pPr>
              <a:t>33</a:t>
            </a:fld>
            <a:endParaRPr lang="ru-RU" sz="1800" b="1" dirty="0">
              <a:latin typeface="Tahoma" pitchFamily="34" charset="0"/>
              <a:ea typeface="Tahoma" pitchFamily="34" charset="0"/>
              <a:cs typeface="Tahoma" pitchFamily="34" charset="0"/>
            </a:endParaRPr>
          </a:p>
        </p:txBody>
      </p:sp>
      <p:sp>
        <p:nvSpPr>
          <p:cNvPr id="52231" name="TextBox 89"/>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388" y="692150"/>
            <a:ext cx="8623300" cy="412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ПОСТАНОВЛЕНИЕ ПРАВИТЕЛЬСТВА РОССИЙСКОЙ ФЕДЕРАЦИИ ОТ 27 ИЮНЯ 2016Г. № 584</a:t>
            </a:r>
          </a:p>
        </p:txBody>
      </p:sp>
      <p:sp>
        <p:nvSpPr>
          <p:cNvPr id="11" name="Номер слайда 6"/>
          <p:cNvSpPr>
            <a:spLocks noGrp="1"/>
          </p:cNvSpPr>
          <p:nvPr>
            <p:ph type="sldNum" sz="quarter" idx="12"/>
          </p:nvPr>
        </p:nvSpPr>
        <p:spPr>
          <a:xfrm>
            <a:off x="6804025" y="6492875"/>
            <a:ext cx="2133600" cy="365125"/>
          </a:xfrm>
        </p:spPr>
        <p:txBody>
          <a:bodyPr/>
          <a:lstStyle/>
          <a:p>
            <a:pPr>
              <a:defRPr/>
            </a:pPr>
            <a:fld id="{52FB8743-30EA-4CC6-93C3-61CC2C830A86}" type="slidenum">
              <a:rPr lang="ru-RU" sz="1800" b="1">
                <a:latin typeface="Tahoma" pitchFamily="34" charset="0"/>
                <a:ea typeface="Tahoma" pitchFamily="34" charset="0"/>
                <a:cs typeface="Tahoma" pitchFamily="34" charset="0"/>
              </a:rPr>
              <a:pPr>
                <a:defRPr/>
              </a:pPr>
              <a:t>34</a:t>
            </a:fld>
            <a:endParaRPr lang="ru-RU" sz="1800" b="1" dirty="0">
              <a:latin typeface="Tahoma" pitchFamily="34" charset="0"/>
              <a:ea typeface="Tahoma" pitchFamily="34" charset="0"/>
              <a:cs typeface="Tahoma" pitchFamily="34" charset="0"/>
            </a:endParaRPr>
          </a:p>
        </p:txBody>
      </p:sp>
      <p:sp>
        <p:nvSpPr>
          <p:cNvPr id="53251"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53252" name="Заголовок 1"/>
          <p:cNvSpPr>
            <a:spLocks noGrp="1"/>
          </p:cNvSpPr>
          <p:nvPr>
            <p:ph type="title"/>
          </p:nvPr>
        </p:nvSpPr>
        <p:spPr>
          <a:xfrm>
            <a:off x="404813" y="0"/>
            <a:ext cx="8229600" cy="647700"/>
          </a:xfrm>
        </p:spPr>
        <p:txBody>
          <a:bodyPr/>
          <a:lstStyle/>
          <a:p>
            <a:pPr eaLnBrk="1" hangingPunct="1"/>
            <a:r>
              <a:rPr lang="ru-RU" sz="2200" b="1">
                <a:solidFill>
                  <a:srgbClr val="376092"/>
                </a:solidFill>
                <a:latin typeface="Tahoma" pitchFamily="34" charset="0"/>
                <a:cs typeface="Tahoma" pitchFamily="34" charset="0"/>
              </a:rPr>
              <a:t>ПРИМЕНЕНИЕ ПРОФЕССИОНАЛЬНЫХ СТАНДАРТОВ  В БЮЖДЕТНОЙ СФЕРЕ </a:t>
            </a:r>
          </a:p>
        </p:txBody>
      </p:sp>
      <p:sp>
        <p:nvSpPr>
          <p:cNvPr id="53253" name="Прямоугольник 8"/>
          <p:cNvSpPr>
            <a:spLocks noChangeArrowheads="1"/>
          </p:cNvSpPr>
          <p:nvPr/>
        </p:nvSpPr>
        <p:spPr bwMode="auto">
          <a:xfrm>
            <a:off x="395288" y="2781300"/>
            <a:ext cx="8497887" cy="3493264"/>
          </a:xfrm>
          <a:prstGeom prst="rect">
            <a:avLst/>
          </a:prstGeom>
          <a:noFill/>
          <a:ln w="9525">
            <a:noFill/>
            <a:miter lim="800000"/>
            <a:headEnd/>
            <a:tailEnd/>
          </a:ln>
        </p:spPr>
        <p:txBody>
          <a:bodyPr>
            <a:spAutoFit/>
          </a:bodyPr>
          <a:lstStyle/>
          <a:p>
            <a:pPr>
              <a:buFont typeface="Arial" charset="0"/>
              <a:buChar char="•"/>
            </a:pPr>
            <a:r>
              <a:rPr lang="ru-RU" sz="1700" dirty="0">
                <a:latin typeface="Tahoma" pitchFamily="34" charset="0"/>
              </a:rPr>
              <a:t> список профессиональных стандартов, подлежащих применению;</a:t>
            </a:r>
          </a:p>
          <a:p>
            <a:pPr>
              <a:buFont typeface="Arial" charset="0"/>
              <a:buChar char="•"/>
            </a:pPr>
            <a:r>
              <a:rPr lang="ru-RU" sz="1700" dirty="0">
                <a:latin typeface="Tahoma" pitchFamily="34" charset="0"/>
              </a:rPr>
              <a:t> сведения о потребности в дополнительной подготовке на основе анализа квалификационных требований, содержащихся в  профессиональных стандартах</a:t>
            </a:r>
          </a:p>
          <a:p>
            <a:pPr>
              <a:buFont typeface="Arial" charset="0"/>
              <a:buChar char="•"/>
            </a:pPr>
            <a:r>
              <a:rPr lang="ru-RU" sz="1700" dirty="0">
                <a:latin typeface="Tahoma" pitchFamily="34" charset="0"/>
              </a:rPr>
              <a:t> этапы применения профессиональных стандартов;</a:t>
            </a:r>
          </a:p>
          <a:p>
            <a:pPr>
              <a:buFont typeface="Arial" charset="0"/>
              <a:buChar char="•"/>
            </a:pPr>
            <a:r>
              <a:rPr lang="ru-RU" sz="1700" dirty="0">
                <a:latin typeface="Tahoma" pitchFamily="34" charset="0"/>
              </a:rPr>
              <a:t>перечень локальных нормативных актов и других документов организаций, требующих учета положений стандартов,  подлежащих применению </a:t>
            </a:r>
          </a:p>
          <a:p>
            <a:r>
              <a:rPr lang="ru-RU" sz="1700" b="1" dirty="0">
                <a:latin typeface="Tahoma" pitchFamily="34" charset="0"/>
              </a:rPr>
              <a:t>Следует помнить, что   учитывать  мнение представительного органа работников при разработке планов по применению профессиональных стандартов необходимо в порядке, установленном статьей 372 ТК РФ.  </a:t>
            </a:r>
          </a:p>
          <a:p>
            <a:endParaRPr lang="ru-RU" sz="1700" dirty="0">
              <a:latin typeface="Tahoma" pitchFamily="34" charset="0"/>
            </a:endParaRPr>
          </a:p>
          <a:p>
            <a:r>
              <a:rPr lang="ru-RU" sz="1700" dirty="0">
                <a:latin typeface="Tahoma" pitchFamily="34" charset="0"/>
              </a:rPr>
              <a:t>В постановлении установлен срок реализации мероприятий планов организациями с государственным участием   не позднее 1 января 2020 года. </a:t>
            </a:r>
          </a:p>
          <a:p>
            <a:endParaRPr lang="ru-RU" sz="1700" dirty="0">
              <a:latin typeface="Tahoma"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638630526"/>
              </p:ext>
            </p:extLst>
          </p:nvPr>
        </p:nvGraphicFramePr>
        <p:xfrm>
          <a:off x="395288" y="1196975"/>
          <a:ext cx="8497887" cy="1289050"/>
        </p:xfrm>
        <a:graphic>
          <a:graphicData uri="http://schemas.openxmlformats.org/drawingml/2006/table">
            <a:tbl>
              <a:tblPr/>
              <a:tblGrid>
                <a:gridCol w="8497887">
                  <a:extLst>
                    <a:ext uri="{9D8B030D-6E8A-4147-A177-3AD203B41FA5}">
                      <a16:colId xmlns:a16="http://schemas.microsoft.com/office/drawing/2014/main" val="20000"/>
                    </a:ext>
                  </a:extLst>
                </a:gridCol>
              </a:tblGrid>
              <a:tr h="128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rgbClr val="FFFFFF"/>
                          </a:solidFill>
                          <a:effectLst/>
                          <a:latin typeface="Tahoma" pitchFamily="34" charset="0"/>
                        </a:rPr>
                        <a:t>Организации с государственным участием необходимо разработать и утвердить с учетом мнения профсоюза работников планы по организации применения профессиональных стандартов, предусматривающие: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pPr eaLnBrk="1" hangingPunct="1"/>
            <a:br>
              <a:rPr lang="ru-RU" sz="1800">
                <a:solidFill>
                  <a:schemeClr val="tx2"/>
                </a:solidFill>
                <a:latin typeface="Arial Narrow" pitchFamily="34" charset="0"/>
              </a:rPr>
            </a:br>
            <a:br>
              <a:rPr lang="ru-RU" sz="1800">
                <a:solidFill>
                  <a:schemeClr val="tx2"/>
                </a:solidFill>
                <a:latin typeface="Arial Narrow" pitchFamily="34" charset="0"/>
              </a:rPr>
            </a:br>
            <a:endParaRPr lang="ru-RU" sz="1600">
              <a:solidFill>
                <a:schemeClr val="tx2"/>
              </a:solidFill>
              <a:latin typeface="Arial Narrow" pitchFamily="34" charset="0"/>
            </a:endParaRPr>
          </a:p>
        </p:txBody>
      </p:sp>
      <p:sp>
        <p:nvSpPr>
          <p:cNvPr id="57346" name="Объект 1"/>
          <p:cNvSpPr>
            <a:spLocks noGrp="1"/>
          </p:cNvSpPr>
          <p:nvPr>
            <p:ph idx="1"/>
          </p:nvPr>
        </p:nvSpPr>
        <p:spPr>
          <a:xfrm>
            <a:off x="628650" y="1190625"/>
            <a:ext cx="7886700" cy="4351338"/>
          </a:xfrm>
        </p:spPr>
        <p:txBody>
          <a:bodyPr/>
          <a:lstStyle/>
          <a:p>
            <a:pPr algn="ctr" eaLnBrk="1" hangingPunct="1">
              <a:buFont typeface="Arial" charset="0"/>
              <a:buNone/>
            </a:pPr>
            <a:endParaRPr lang="ru-RU" altLang="ru-RU" b="1">
              <a:solidFill>
                <a:srgbClr val="376092"/>
              </a:solidFill>
              <a:latin typeface="Tahoma" pitchFamily="34" charset="0"/>
              <a:cs typeface="Tahoma" pitchFamily="34" charset="0"/>
            </a:endParaRPr>
          </a:p>
          <a:p>
            <a:pPr algn="ctr" eaLnBrk="1" hangingPunct="1">
              <a:spcBef>
                <a:spcPct val="0"/>
              </a:spcBef>
              <a:buFont typeface="Arial" charset="0"/>
              <a:buNone/>
            </a:pPr>
            <a:endParaRPr lang="ru-RU" altLang="ru-RU" b="1">
              <a:solidFill>
                <a:srgbClr val="376092"/>
              </a:solidFill>
              <a:latin typeface="Tahoma" pitchFamily="34" charset="0"/>
              <a:cs typeface="Tahoma" pitchFamily="34" charset="0"/>
            </a:endParaRPr>
          </a:p>
          <a:p>
            <a:pPr algn="ctr" eaLnBrk="1" hangingPunct="1">
              <a:spcBef>
                <a:spcPct val="0"/>
              </a:spcBef>
              <a:buFont typeface="Arial" charset="0"/>
              <a:buNone/>
            </a:pPr>
            <a:r>
              <a:rPr lang="ru-RU" altLang="ru-RU" b="1">
                <a:solidFill>
                  <a:srgbClr val="376092"/>
                </a:solidFill>
                <a:latin typeface="Tahoma" pitchFamily="34" charset="0"/>
                <a:cs typeface="Tahoma" pitchFamily="34" charset="0"/>
              </a:rPr>
              <a:t>ОТДЕЛЬНЫЕ ВОПРОСЫ ПРИМЕНЕНИЯ ПРОФЕССИОНАЛЬНЫХ СТАНДАРТОВ</a:t>
            </a:r>
          </a:p>
        </p:txBody>
      </p:sp>
      <p:sp>
        <p:nvSpPr>
          <p:cNvPr id="3" name="Прямоугольник 2"/>
          <p:cNvSpPr/>
          <p:nvPr/>
        </p:nvSpPr>
        <p:spPr>
          <a:xfrm>
            <a:off x="374650" y="117475"/>
            <a:ext cx="8201025"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11" name="Номер слайда 6"/>
          <p:cNvSpPr txBox="1">
            <a:spLocks noGrp="1"/>
          </p:cNvSpPr>
          <p:nvPr/>
        </p:nvSpPr>
        <p:spPr>
          <a:xfrm>
            <a:off x="6804025" y="6492875"/>
            <a:ext cx="2133600" cy="365125"/>
          </a:xfrm>
          <a:prstGeom prst="rect">
            <a:avLst/>
          </a:prstGeom>
          <a:noFill/>
        </p:spPr>
        <p:txBody>
          <a:bodyPr anchor="ctr"/>
          <a:lstStyle/>
          <a:p>
            <a:pPr algn="r" fontAlgn="auto">
              <a:spcBef>
                <a:spcPts val="0"/>
              </a:spcBef>
              <a:spcAft>
                <a:spcPts val="0"/>
              </a:spcAft>
              <a:defRPr/>
            </a:pPr>
            <a:fld id="{BE09CA09-C1E9-4348-A77D-BD6EED49FC5D}" type="slidenum">
              <a:rPr lang="ru-RU" b="1">
                <a:solidFill>
                  <a:schemeClr val="tx1">
                    <a:tint val="75000"/>
                  </a:schemeClr>
                </a:solidFill>
                <a:latin typeface="Tahoma" pitchFamily="34" charset="0"/>
                <a:ea typeface="Tahoma" pitchFamily="34" charset="0"/>
                <a:cs typeface="Tahoma" pitchFamily="34" charset="0"/>
              </a:rPr>
              <a:pPr algn="r" fontAlgn="auto">
                <a:spcBef>
                  <a:spcPts val="0"/>
                </a:spcBef>
                <a:spcAft>
                  <a:spcPts val="0"/>
                </a:spcAft>
                <a:defRPr/>
              </a:pPr>
              <a:t>35</a:t>
            </a:fld>
            <a:endParaRPr lang="ru-RU" b="1" dirty="0">
              <a:solidFill>
                <a:schemeClr val="tx1">
                  <a:tint val="75000"/>
                </a:schemeClr>
              </a:solidFill>
              <a:latin typeface="Tahoma" pitchFamily="34" charset="0"/>
              <a:ea typeface="Tahoma" pitchFamily="34" charset="0"/>
              <a:cs typeface="Tahoma" pitchFamily="34" charset="0"/>
            </a:endParaRPr>
          </a:p>
        </p:txBody>
      </p:sp>
      <p:sp>
        <p:nvSpPr>
          <p:cNvPr id="57349"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741363" y="2784475"/>
            <a:ext cx="7886700" cy="1325563"/>
          </a:xfrm>
        </p:spPr>
        <p:txBody>
          <a:bodyPr/>
          <a:lstStyle/>
          <a:p>
            <a:pPr eaLnBrk="1" hangingPunct="1"/>
            <a:br>
              <a:rPr lang="ru-RU" sz="1800">
                <a:solidFill>
                  <a:schemeClr val="tx2"/>
                </a:solidFill>
                <a:latin typeface="Arial Narrow" pitchFamily="34" charset="0"/>
              </a:rPr>
            </a:br>
            <a:br>
              <a:rPr lang="ru-RU" sz="1800">
                <a:solidFill>
                  <a:schemeClr val="tx2"/>
                </a:solidFill>
                <a:latin typeface="Arial Narrow" pitchFamily="34" charset="0"/>
              </a:rPr>
            </a:br>
            <a:endParaRPr lang="ru-RU" sz="1600">
              <a:solidFill>
                <a:schemeClr val="tx2"/>
              </a:solidFill>
              <a:latin typeface="Arial Narrow" pitchFamily="34" charset="0"/>
            </a:endParaRPr>
          </a:p>
        </p:txBody>
      </p:sp>
      <p:sp>
        <p:nvSpPr>
          <p:cNvPr id="2" name="Объект 1"/>
          <p:cNvSpPr>
            <a:spLocks noGrp="1"/>
          </p:cNvSpPr>
          <p:nvPr>
            <p:ph idx="1"/>
          </p:nvPr>
        </p:nvSpPr>
        <p:spPr>
          <a:xfrm>
            <a:off x="196850" y="2679700"/>
            <a:ext cx="8767763" cy="1109340"/>
          </a:xfrm>
        </p:spPr>
        <p:txBody>
          <a:bodyPr rtlCol="0">
            <a:normAutofit/>
          </a:bodyPr>
          <a:lstStyle/>
          <a:p>
            <a:pPr marL="514350" indent="-514350" algn="just" eaLnBrk="1" fontAlgn="auto" hangingPunct="1">
              <a:spcAft>
                <a:spcPts val="0"/>
              </a:spcAft>
              <a:buFont typeface="Arial" pitchFamily="34" charset="0"/>
              <a:buNone/>
              <a:defRPr/>
            </a:pPr>
            <a:r>
              <a:rPr lang="en-US" sz="1800" dirty="0">
                <a:solidFill>
                  <a:prstClr val="black"/>
                </a:solidFill>
                <a:latin typeface="Times New Roman" pitchFamily="18" charset="0"/>
                <a:cs typeface="Times New Roman" pitchFamily="18" charset="0"/>
              </a:rPr>
              <a:t>		</a:t>
            </a:r>
            <a:endParaRPr lang="ru-RU" sz="1800" i="1" dirty="0">
              <a:solidFill>
                <a:prstClr val="black"/>
              </a:solidFill>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800" dirty="0"/>
          </a:p>
        </p:txBody>
      </p:sp>
      <p:sp>
        <p:nvSpPr>
          <p:cNvPr id="5" name="Скругленный прямоугольник 4"/>
          <p:cNvSpPr/>
          <p:nvPr/>
        </p:nvSpPr>
        <p:spPr>
          <a:xfrm>
            <a:off x="196850" y="188913"/>
            <a:ext cx="8767763" cy="30240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4350" indent="-514350" algn="just" fontAlgn="auto">
              <a:spcBef>
                <a:spcPts val="0"/>
              </a:spcBef>
              <a:spcAft>
                <a:spcPts val="0"/>
              </a:spcAft>
              <a:defRPr/>
            </a:pPr>
            <a:r>
              <a:rPr lang="en-US" sz="2000" b="1" dirty="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ТК РФ предоставляет работодателю право самостоятельно определять штатное расписание, наименование подразделений, наименования должностей (профессий рабочих) и трудовых функций работников в соответствии с Уставом организации, устанавливать категории (разряды) с учетом сложности и объема выполняемой работы (трудовых функций).</a:t>
            </a:r>
          </a:p>
        </p:txBody>
      </p:sp>
      <p:sp>
        <p:nvSpPr>
          <p:cNvPr id="6" name="Скругленный прямоугольник 5"/>
          <p:cNvSpPr/>
          <p:nvPr/>
        </p:nvSpPr>
        <p:spPr>
          <a:xfrm>
            <a:off x="251521" y="3645024"/>
            <a:ext cx="8892480" cy="210624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514350" indent="-514350" algn="just" fontAlgn="auto">
              <a:spcBef>
                <a:spcPts val="0"/>
              </a:spcBef>
              <a:spcAft>
                <a:spcPts val="0"/>
              </a:spcAft>
              <a:defRPr/>
            </a:pPr>
            <a:r>
              <a:rPr lang="en-US" sz="2000" b="1" dirty="0">
                <a:solidFill>
                  <a:prstClr val="black"/>
                </a:solidFill>
                <a:latin typeface="Times New Roman" pitchFamily="18" charset="0"/>
                <a:cs typeface="Times New Roman" pitchFamily="18" charset="0"/>
              </a:rPr>
              <a:t>		</a:t>
            </a:r>
            <a:r>
              <a:rPr lang="ru-RU" sz="2000" b="1" dirty="0">
                <a:solidFill>
                  <a:prstClr val="black"/>
                </a:solidFill>
                <a:latin typeface="Times New Roman" pitchFamily="18" charset="0"/>
                <a:cs typeface="Times New Roman" pitchFamily="18" charset="0"/>
              </a:rPr>
              <a:t>По вопросам, возникающим на практике в связи с внедрением профессиональных стандартов, следует отметить, что ответственность и полномочия по принятию кадровых решений являются полномочиями работодателей. </a:t>
            </a:r>
          </a:p>
        </p:txBody>
      </p:sp>
      <p:sp>
        <p:nvSpPr>
          <p:cNvPr id="7" name="Номер слайда 6"/>
          <p:cNvSpPr>
            <a:spLocks noGrp="1"/>
          </p:cNvSpPr>
          <p:nvPr>
            <p:ph type="sldNum" sz="quarter" idx="12"/>
          </p:nvPr>
        </p:nvSpPr>
        <p:spPr>
          <a:xfrm>
            <a:off x="6804025" y="6492875"/>
            <a:ext cx="2133600" cy="365125"/>
          </a:xfrm>
        </p:spPr>
        <p:txBody>
          <a:bodyPr/>
          <a:lstStyle/>
          <a:p>
            <a:pPr>
              <a:defRPr/>
            </a:pPr>
            <a:fld id="{9AA03D35-0D65-4BC4-88D1-A0248D97EEA8}" type="slidenum">
              <a:rPr lang="ru-RU" sz="1800" b="1">
                <a:latin typeface="Tahoma" pitchFamily="34" charset="0"/>
                <a:ea typeface="Tahoma" pitchFamily="34" charset="0"/>
                <a:cs typeface="Tahoma" pitchFamily="34" charset="0"/>
              </a:rPr>
              <a:pPr>
                <a:defRPr/>
              </a:pPr>
              <a:t>36</a:t>
            </a:fld>
            <a:endParaRPr lang="ru-RU" sz="1800" b="1" dirty="0">
              <a:latin typeface="Tahoma" pitchFamily="34" charset="0"/>
              <a:ea typeface="Tahoma" pitchFamily="34" charset="0"/>
              <a:cs typeface="Tahoma" pitchFamily="34" charset="0"/>
            </a:endParaRPr>
          </a:p>
        </p:txBody>
      </p:sp>
      <p:sp>
        <p:nvSpPr>
          <p:cNvPr id="59398"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0825" y="3500438"/>
            <a:ext cx="8569325" cy="265747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4" name="Скругленный прямоугольник 3"/>
          <p:cNvSpPr/>
          <p:nvPr/>
        </p:nvSpPr>
        <p:spPr>
          <a:xfrm>
            <a:off x="250825" y="1052513"/>
            <a:ext cx="8569325" cy="23764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a:p>
        </p:txBody>
      </p:sp>
      <p:sp>
        <p:nvSpPr>
          <p:cNvPr id="61443" name="Заголовок 1"/>
          <p:cNvSpPr>
            <a:spLocks noGrp="1"/>
          </p:cNvSpPr>
          <p:nvPr>
            <p:ph type="title"/>
          </p:nvPr>
        </p:nvSpPr>
        <p:spPr>
          <a:xfrm>
            <a:off x="179388" y="263525"/>
            <a:ext cx="8713787" cy="573088"/>
          </a:xfrm>
        </p:spPr>
        <p:txBody>
          <a:bodyPr/>
          <a:lstStyle/>
          <a:p>
            <a:pPr eaLnBrk="1" hangingPunct="1"/>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СООТНОШЕНИЕ ПРОФЕССИОНАЛЬНЫХ СТАНДАРТОВ И КВАЛИФИКАЦИОННЫХ СПРАВОЧНИКОВ</a:t>
            </a: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endParaRPr lang="ru-RU" sz="2200" b="1">
              <a:solidFill>
                <a:srgbClr val="376092"/>
              </a:solidFill>
              <a:latin typeface="Tahoma" pitchFamily="34" charset="0"/>
              <a:cs typeface="Tahoma" pitchFamily="34" charset="0"/>
            </a:endParaRPr>
          </a:p>
        </p:txBody>
      </p:sp>
      <p:sp>
        <p:nvSpPr>
          <p:cNvPr id="2" name="Объект 1"/>
          <p:cNvSpPr>
            <a:spLocks noGrp="1"/>
          </p:cNvSpPr>
          <p:nvPr>
            <p:ph idx="1"/>
          </p:nvPr>
        </p:nvSpPr>
        <p:spPr>
          <a:xfrm>
            <a:off x="179388" y="842963"/>
            <a:ext cx="8582025" cy="5268912"/>
          </a:xfrm>
        </p:spPr>
        <p:txBody>
          <a:bodyPr rtlCol="0">
            <a:normAutofit fontScale="85000" lnSpcReduction="20000"/>
          </a:bodyPr>
          <a:lstStyle/>
          <a:p>
            <a:pPr algn="ctr" eaLnBrk="1" fontAlgn="auto" hangingPunct="1">
              <a:spcAft>
                <a:spcPts val="0"/>
              </a:spcAft>
              <a:buFont typeface="Arial" pitchFamily="34" charset="0"/>
              <a:buNone/>
              <a:defRPr/>
            </a:pPr>
            <a:endParaRPr lang="ru-RU" altLang="ru-RU" b="1" dirty="0">
              <a:solidFill>
                <a:schemeClr val="bg2">
                  <a:lumMod val="10000"/>
                </a:schemeClr>
              </a:solidFill>
              <a:latin typeface="Times New Roman" pitchFamily="18" charset="0"/>
              <a:cs typeface="Times New Roman" pitchFamily="18" charset="0"/>
            </a:endParaRPr>
          </a:p>
          <a:p>
            <a:pPr algn="just" eaLnBrk="1" fontAlgn="auto" hangingPunct="1">
              <a:spcBef>
                <a:spcPts val="0"/>
              </a:spcBef>
              <a:spcAft>
                <a:spcPts val="0"/>
              </a:spcAft>
              <a:buFont typeface="Arial" pitchFamily="34" charset="0"/>
              <a:buNone/>
              <a:defRPr/>
            </a:pP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В</a:t>
            </a: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перспективе планируется замена ЕТКС и ЕКС профессиональными </a:t>
            </a:r>
            <a:r>
              <a:rPr lang="ru-RU" sz="2600" dirty="0">
                <a:latin typeface="Times New Roman" pitchFamily="18" charset="0"/>
                <a:cs typeface="Times New Roman" pitchFamily="18" charset="0"/>
              </a:rPr>
              <a:t>стандартами, а также отдельными отраслевыми требованиями к квалификации работников, утверждаемыми законодательными и иными нормативными правовыми актами, которые имеются уже и в настоящее время (например, в сфере транспорта и др.). Но такая замена, по мнению Минтруда России, будет происходит в течение достаточно длительного периода. </a:t>
            </a:r>
          </a:p>
          <a:p>
            <a:pPr eaLnBrk="1" fontAlgn="auto" hangingPunct="1">
              <a:spcBef>
                <a:spcPts val="0"/>
              </a:spcBef>
              <a:spcAft>
                <a:spcPts val="0"/>
              </a:spcAft>
              <a:buFont typeface="Arial" pitchFamily="34" charset="0"/>
              <a:buNone/>
              <a:defRPr/>
            </a:pPr>
            <a:endParaRPr lang="ru-RU" altLang="ru-RU" sz="2600" b="1" dirty="0">
              <a:solidFill>
                <a:schemeClr val="bg2">
                  <a:lumMod val="10000"/>
                </a:schemeClr>
              </a:solidFill>
              <a:latin typeface="Times New Roman" pitchFamily="18" charset="0"/>
              <a:cs typeface="Times New Roman" pitchFamily="18" charset="0"/>
            </a:endParaRPr>
          </a:p>
          <a:p>
            <a:pPr algn="just" eaLnBrk="1" fontAlgn="auto" hangingPunct="1">
              <a:spcBef>
                <a:spcPts val="0"/>
              </a:spcBef>
              <a:spcAft>
                <a:spcPts val="0"/>
              </a:spcAft>
              <a:buFont typeface="Arial" pitchFamily="34" charset="0"/>
              <a:buNone/>
              <a:defRPr/>
            </a:pP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В случае, если квалификационный справочник и профессиональный стандарт по аналогичным профессиям (должностям) содержат различные требования к квалификации</a:t>
            </a:r>
            <a:r>
              <a:rPr lang="ru-RU" sz="2600" dirty="0">
                <a:latin typeface="Times New Roman" pitchFamily="18" charset="0"/>
                <a:cs typeface="Times New Roman" pitchFamily="18" charset="0"/>
              </a:rPr>
              <a:t>, работодатель самостоятельно определяет, какой нормативный правовой акт он использует, за исключением случаев, предусмотренных федеральными законами и иными нормативными правовыми актами Российской Федерации.</a:t>
            </a:r>
          </a:p>
          <a:p>
            <a:pPr eaLnBrk="1" fontAlgn="auto" hangingPunct="1">
              <a:spcBef>
                <a:spcPts val="0"/>
              </a:spcBef>
              <a:spcAft>
                <a:spcPts val="0"/>
              </a:spcAft>
              <a:buFont typeface="Arial" pitchFamily="34" charset="0"/>
              <a:buNone/>
              <a:defRPr/>
            </a:pPr>
            <a:r>
              <a:rPr lang="ru-RU" sz="2600" dirty="0">
                <a:latin typeface="Times New Roman" pitchFamily="18" charset="0"/>
                <a:cs typeface="Times New Roman" pitchFamily="18" charset="0"/>
              </a:rPr>
              <a:t> </a:t>
            </a:r>
            <a:r>
              <a:rPr lang="en-US" sz="2600" dirty="0">
                <a:latin typeface="Times New Roman" pitchFamily="18" charset="0"/>
                <a:cs typeface="Times New Roman" pitchFamily="18" charset="0"/>
              </a:rPr>
              <a:t>    </a:t>
            </a:r>
            <a:r>
              <a:rPr lang="ru-RU" sz="2600" dirty="0">
                <a:latin typeface="Times New Roman" pitchFamily="18" charset="0"/>
                <a:cs typeface="Times New Roman" pitchFamily="18" charset="0"/>
              </a:rPr>
              <a:t>В этой связи изменения в наименованиях должностей (профессий рабочих, специальностей) не требуется.</a:t>
            </a:r>
          </a:p>
          <a:p>
            <a:pPr eaLnBrk="1" fontAlgn="auto" hangingPunct="1">
              <a:spcBef>
                <a:spcPts val="0"/>
              </a:spcBef>
              <a:spcAft>
                <a:spcPts val="0"/>
              </a:spcAft>
              <a:buFont typeface="Arial" pitchFamily="34" charset="0"/>
              <a:buNone/>
              <a:defRPr/>
            </a:pPr>
            <a:endParaRPr lang="ru-RU" altLang="ru-RU" sz="2400" b="1" dirty="0">
              <a:solidFill>
                <a:schemeClr val="bg2">
                  <a:lumMod val="10000"/>
                </a:schemeClr>
              </a:solidFill>
              <a:latin typeface="Times New Roman" pitchFamily="18" charset="0"/>
              <a:cs typeface="Times New Roman" pitchFamily="18" charset="0"/>
            </a:endParaRPr>
          </a:p>
        </p:txBody>
      </p:sp>
      <p:sp>
        <p:nvSpPr>
          <p:cNvPr id="8" name="Номер слайда 6"/>
          <p:cNvSpPr>
            <a:spLocks noGrp="1"/>
          </p:cNvSpPr>
          <p:nvPr>
            <p:ph type="sldNum" sz="quarter" idx="12"/>
          </p:nvPr>
        </p:nvSpPr>
        <p:spPr>
          <a:xfrm>
            <a:off x="6804025" y="6492875"/>
            <a:ext cx="2133600" cy="365125"/>
          </a:xfrm>
        </p:spPr>
        <p:txBody>
          <a:bodyPr/>
          <a:lstStyle/>
          <a:p>
            <a:pPr>
              <a:defRPr/>
            </a:pPr>
            <a:fld id="{90C83361-5B9B-4239-8978-CB5A298EE3A0}" type="slidenum">
              <a:rPr lang="ru-RU" sz="1800" b="1">
                <a:latin typeface="Tahoma" pitchFamily="34" charset="0"/>
                <a:ea typeface="Tahoma" pitchFamily="34" charset="0"/>
                <a:cs typeface="Tahoma" pitchFamily="34" charset="0"/>
              </a:rPr>
              <a:pPr>
                <a:defRPr/>
              </a:pPr>
              <a:t>37</a:t>
            </a:fld>
            <a:endParaRPr lang="ru-RU" sz="1800" b="1" dirty="0">
              <a:latin typeface="Tahoma" pitchFamily="34" charset="0"/>
              <a:ea typeface="Tahoma" pitchFamily="34" charset="0"/>
              <a:cs typeface="Tahoma" pitchFamily="34" charset="0"/>
            </a:endParaRPr>
          </a:p>
        </p:txBody>
      </p:sp>
      <p:sp>
        <p:nvSpPr>
          <p:cNvPr id="61446" name="TextBox 8"/>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a:xfrm>
            <a:off x="123825" y="123825"/>
            <a:ext cx="8883650" cy="765175"/>
          </a:xfrm>
        </p:spPr>
        <p:txBody>
          <a:bodyPr/>
          <a:lstStyle/>
          <a:p>
            <a:pPr eaLnBrk="1" hangingPunct="1"/>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ОТСУТСТВИЕ ПРОФЕССИОНАЛЬНОГО СТАНДАРТА</a:t>
            </a: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endParaRPr lang="ru-RU" sz="2200" b="1">
              <a:solidFill>
                <a:srgbClr val="376092"/>
              </a:solidFill>
              <a:latin typeface="Tahoma" pitchFamily="34" charset="0"/>
              <a:cs typeface="Tahoma" pitchFamily="34" charset="0"/>
            </a:endParaRPr>
          </a:p>
        </p:txBody>
      </p:sp>
      <p:graphicFrame>
        <p:nvGraphicFramePr>
          <p:cNvPr id="4" name="Схема 3"/>
          <p:cNvGraphicFramePr/>
          <p:nvPr/>
        </p:nvGraphicFramePr>
        <p:xfrm>
          <a:off x="374075" y="764704"/>
          <a:ext cx="8446397"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Номер слайда 6"/>
          <p:cNvSpPr>
            <a:spLocks noGrp="1"/>
          </p:cNvSpPr>
          <p:nvPr>
            <p:ph type="sldNum" sz="quarter" idx="12"/>
          </p:nvPr>
        </p:nvSpPr>
        <p:spPr>
          <a:xfrm>
            <a:off x="6804025" y="6492875"/>
            <a:ext cx="2133600" cy="365125"/>
          </a:xfrm>
        </p:spPr>
        <p:txBody>
          <a:bodyPr/>
          <a:lstStyle/>
          <a:p>
            <a:pPr>
              <a:defRPr/>
            </a:pPr>
            <a:fld id="{E6C9213E-A5A3-486C-9AE5-44FF2A118CBD}" type="slidenum">
              <a:rPr lang="ru-RU" sz="1800" b="1">
                <a:latin typeface="Tahoma" pitchFamily="34" charset="0"/>
                <a:ea typeface="Tahoma" pitchFamily="34" charset="0"/>
                <a:cs typeface="Tahoma" pitchFamily="34" charset="0"/>
              </a:rPr>
              <a:pPr>
                <a:defRPr/>
              </a:pPr>
              <a:t>38</a:t>
            </a:fld>
            <a:endParaRPr lang="ru-RU" sz="1800" b="1" dirty="0">
              <a:latin typeface="Tahoma" pitchFamily="34" charset="0"/>
              <a:ea typeface="Tahoma" pitchFamily="34" charset="0"/>
              <a:cs typeface="Tahoma" pitchFamily="34" charset="0"/>
            </a:endParaRPr>
          </a:p>
        </p:txBody>
      </p:sp>
      <p:sp>
        <p:nvSpPr>
          <p:cNvPr id="63492" name="TextBox 8"/>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388" y="2133600"/>
            <a:ext cx="8713787" cy="27352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solidFill>
                <a:schemeClr val="tx2">
                  <a:lumMod val="75000"/>
                </a:schemeClr>
              </a:solidFill>
              <a:latin typeface="Tahoma" pitchFamily="34" charset="0"/>
              <a:ea typeface="Tahoma" pitchFamily="34" charset="0"/>
              <a:cs typeface="Tahoma" pitchFamily="34" charset="0"/>
            </a:endParaRPr>
          </a:p>
        </p:txBody>
      </p:sp>
      <p:sp>
        <p:nvSpPr>
          <p:cNvPr id="65538" name="Заголовок 1"/>
          <p:cNvSpPr>
            <a:spLocks noGrp="1"/>
          </p:cNvSpPr>
          <p:nvPr>
            <p:ph type="title"/>
          </p:nvPr>
        </p:nvSpPr>
        <p:spPr>
          <a:xfrm>
            <a:off x="531813" y="-261938"/>
            <a:ext cx="7886700" cy="654051"/>
          </a:xfrm>
        </p:spPr>
        <p:txBody>
          <a:bodyPr/>
          <a:lstStyle/>
          <a:p>
            <a:pPr eaLnBrk="1" hangingPunct="1"/>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НАИМЕНОВАНИЯ ДОЛЖНОСТЕЙ</a:t>
            </a:r>
          </a:p>
        </p:txBody>
      </p:sp>
      <p:sp>
        <p:nvSpPr>
          <p:cNvPr id="65539" name="Объект 1"/>
          <p:cNvSpPr>
            <a:spLocks noGrp="1"/>
          </p:cNvSpPr>
          <p:nvPr>
            <p:ph idx="1"/>
          </p:nvPr>
        </p:nvSpPr>
        <p:spPr>
          <a:xfrm>
            <a:off x="-3175" y="792163"/>
            <a:ext cx="8956675" cy="5873750"/>
          </a:xfrm>
        </p:spPr>
        <p:txBody>
          <a:bodyPr/>
          <a:lstStyle/>
          <a:p>
            <a:pPr eaLnBrk="1" hangingPunct="1">
              <a:buFont typeface="Arial" charset="0"/>
              <a:buNone/>
            </a:pPr>
            <a:r>
              <a:rPr lang="en-US" sz="1700">
                <a:latin typeface="Tahoma" pitchFamily="34" charset="0"/>
                <a:cs typeface="Tahoma" pitchFamily="34" charset="0"/>
              </a:rPr>
              <a:t>		</a:t>
            </a:r>
            <a:r>
              <a:rPr lang="ru-RU" sz="1700">
                <a:latin typeface="Tahoma" pitchFamily="34" charset="0"/>
                <a:cs typeface="Tahoma" pitchFamily="34" charset="0"/>
              </a:rPr>
              <a:t>Структурой профессионального стандарта предусмотрено описание квалификационных характеристик по одной или нескольким обобщенным функциям с указанием возможных наименований должностей. Перечень в позиции «Возможные наименования должностей» не является исчерпывающим или закрытым. </a:t>
            </a:r>
            <a:endParaRPr lang="en-US" sz="1700">
              <a:latin typeface="Tahoma" pitchFamily="34" charset="0"/>
              <a:cs typeface="Tahoma" pitchFamily="34" charset="0"/>
            </a:endParaRPr>
          </a:p>
          <a:p>
            <a:pPr eaLnBrk="1" hangingPunct="1">
              <a:buFont typeface="Arial" charset="0"/>
              <a:buNone/>
            </a:pPr>
            <a:endParaRPr lang="ru-RU" sz="1700">
              <a:latin typeface="Tahoma" pitchFamily="34" charset="0"/>
              <a:cs typeface="Tahoma" pitchFamily="34" charset="0"/>
            </a:endParaRPr>
          </a:p>
          <a:p>
            <a:pPr eaLnBrk="1" hangingPunct="1">
              <a:buFont typeface="Arial" charset="0"/>
              <a:buNone/>
            </a:pPr>
            <a:r>
              <a:rPr lang="en-US" sz="1700">
                <a:solidFill>
                  <a:srgbClr val="953735"/>
                </a:solidFill>
                <a:latin typeface="Tahoma" pitchFamily="34" charset="0"/>
                <a:cs typeface="Tahoma" pitchFamily="34" charset="0"/>
              </a:rPr>
              <a:t>		</a:t>
            </a:r>
            <a:r>
              <a:rPr lang="ru-RU" sz="1700">
                <a:solidFill>
                  <a:srgbClr val="17375E"/>
                </a:solidFill>
                <a:latin typeface="Tahoma" pitchFamily="34" charset="0"/>
                <a:cs typeface="Tahoma" pitchFamily="34" charset="0"/>
              </a:rPr>
              <a:t>Введение в действие профессионального стандарта не обязывает работодателя переименовывать должности в штатном расписании. </a:t>
            </a:r>
            <a:br>
              <a:rPr lang="ru-RU" sz="1700">
                <a:solidFill>
                  <a:srgbClr val="17375E"/>
                </a:solidFill>
                <a:latin typeface="Tahoma" pitchFamily="34" charset="0"/>
                <a:cs typeface="Tahoma" pitchFamily="34" charset="0"/>
              </a:rPr>
            </a:br>
            <a:r>
              <a:rPr lang="ru-RU" sz="1700">
                <a:solidFill>
                  <a:srgbClr val="17375E"/>
                </a:solidFill>
                <a:latin typeface="Tahoma" pitchFamily="34" charset="0"/>
                <a:cs typeface="Tahoma" pitchFamily="34" charset="0"/>
              </a:rPr>
              <a:t>Необходимость изменения локальных актов (штатное расписание, правила трудового распорядка, должностные инструкции, документы, содержащие критерии отбора кандидатов на замещение вакантных должностей, а также документы, включающие аналогичные требования и положения, утверждаемые работодателем) при внедрении профессиональных стандартов определяется работодателем.</a:t>
            </a:r>
            <a:endParaRPr lang="en-US" sz="1700">
              <a:solidFill>
                <a:srgbClr val="17375E"/>
              </a:solidFill>
              <a:latin typeface="Tahoma" pitchFamily="34" charset="0"/>
              <a:cs typeface="Tahoma" pitchFamily="34" charset="0"/>
            </a:endParaRPr>
          </a:p>
          <a:p>
            <a:pPr eaLnBrk="1" hangingPunct="1">
              <a:buFont typeface="Arial" charset="0"/>
              <a:buNone/>
            </a:pPr>
            <a:endParaRPr lang="ru-RU" sz="1700">
              <a:solidFill>
                <a:srgbClr val="17375E"/>
              </a:solidFill>
              <a:latin typeface="Tahoma" pitchFamily="34" charset="0"/>
              <a:cs typeface="Tahoma" pitchFamily="34" charset="0"/>
            </a:endParaRPr>
          </a:p>
          <a:p>
            <a:pPr eaLnBrk="1" hangingPunct="1">
              <a:buFont typeface="Arial" charset="0"/>
              <a:buNone/>
            </a:pPr>
            <a:r>
              <a:rPr lang="en-US" sz="1700">
                <a:latin typeface="Tahoma" pitchFamily="34" charset="0"/>
                <a:cs typeface="Tahoma" pitchFamily="34" charset="0"/>
              </a:rPr>
              <a:t>		</a:t>
            </a:r>
            <a:r>
              <a:rPr lang="ru-RU" sz="1700">
                <a:latin typeface="Tahoma" pitchFamily="34" charset="0"/>
                <a:cs typeface="Tahoma" pitchFamily="34" charset="0"/>
              </a:rPr>
              <a:t>Если  в разделе «Возможные наименования должностей»  профессионального стандарта  нет наименований заместителей руководителей, то их должностные обязанности и требования к квалификации могут определяться  на основе требований, содержащихся в обобщенных трудовых функциях  соответствующих должностей руководителей.</a:t>
            </a:r>
          </a:p>
          <a:p>
            <a:pPr eaLnBrk="1" hangingPunct="1">
              <a:spcBef>
                <a:spcPct val="0"/>
              </a:spcBef>
              <a:buFont typeface="Arial" charset="0"/>
              <a:buNone/>
            </a:pPr>
            <a:endParaRPr lang="ru-RU" altLang="ru-RU" sz="1700">
              <a:solidFill>
                <a:srgbClr val="1E1C11"/>
              </a:solidFill>
              <a:latin typeface="Tahoma" pitchFamily="34" charset="0"/>
              <a:cs typeface="Tahoma" pitchFamily="34" charset="0"/>
            </a:endParaRPr>
          </a:p>
        </p:txBody>
      </p:sp>
      <p:sp>
        <p:nvSpPr>
          <p:cNvPr id="3" name="Прямоугольник 2"/>
          <p:cNvSpPr/>
          <p:nvPr/>
        </p:nvSpPr>
        <p:spPr>
          <a:xfrm>
            <a:off x="374650" y="392113"/>
            <a:ext cx="8201025" cy="522287"/>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6804025" y="6492875"/>
            <a:ext cx="2133600" cy="365125"/>
          </a:xfrm>
        </p:spPr>
        <p:txBody>
          <a:bodyPr/>
          <a:lstStyle/>
          <a:p>
            <a:pPr>
              <a:defRPr/>
            </a:pPr>
            <a:fld id="{26F41C80-A398-47F0-82BE-A694B7F507A7}" type="slidenum">
              <a:rPr lang="ru-RU" sz="1800" b="1">
                <a:latin typeface="Tahoma" pitchFamily="34" charset="0"/>
                <a:ea typeface="Tahoma" pitchFamily="34" charset="0"/>
                <a:cs typeface="Tahoma" pitchFamily="34" charset="0"/>
              </a:rPr>
              <a:pPr>
                <a:defRPr/>
              </a:pPr>
              <a:t>39</a:t>
            </a:fld>
            <a:endParaRPr lang="ru-RU" sz="1800" b="1" dirty="0">
              <a:latin typeface="Tahoma" pitchFamily="34" charset="0"/>
              <a:ea typeface="Tahoma" pitchFamily="34" charset="0"/>
              <a:cs typeface="Tahoma" pitchFamily="34" charset="0"/>
            </a:endParaRPr>
          </a:p>
        </p:txBody>
      </p:sp>
      <p:sp>
        <p:nvSpPr>
          <p:cNvPr id="65542"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Заголовок 1"/>
          <p:cNvSpPr/>
          <p:nvPr/>
        </p:nvSpPr>
        <p:spPr bwMode="auto">
          <a:xfrm>
            <a:off x="0" y="0"/>
            <a:ext cx="9144000" cy="836613"/>
          </a:xfrm>
          <a:prstGeom prst="rect">
            <a:avLst/>
          </a:prstGeom>
          <a:noFill/>
          <a:ln w="9525">
            <a:noFill/>
            <a:miter lim="800000"/>
          </a:ln>
        </p:spPr>
        <p:txBody>
          <a:bodyPr anchor="ctr"/>
          <a:lstStyle/>
          <a:p>
            <a:pPr algn="ctr" fontAlgn="auto">
              <a:spcBef>
                <a:spcPts val="0"/>
              </a:spcBef>
              <a:spcAft>
                <a:spcPts val="0"/>
              </a:spcAft>
              <a:defRPr/>
            </a:pPr>
            <a:endParaRPr lang="ru-RU" altLang="ru-RU" sz="2000" b="1" kern="0" dirty="0">
              <a:solidFill>
                <a:schemeClr val="tx2"/>
              </a:solidFill>
              <a:latin typeface="Helios"/>
              <a:cs typeface="+mn-cs"/>
            </a:endParaRPr>
          </a:p>
        </p:txBody>
      </p:sp>
      <p:graphicFrame>
        <p:nvGraphicFramePr>
          <p:cNvPr id="14" name="Таблица 13"/>
          <p:cNvGraphicFramePr>
            <a:graphicFrameLocks noGrp="1"/>
          </p:cNvGraphicFramePr>
          <p:nvPr/>
        </p:nvGraphicFramePr>
        <p:xfrm>
          <a:off x="179388" y="1052513"/>
          <a:ext cx="4679950" cy="5054602"/>
        </p:xfrm>
        <a:graphic>
          <a:graphicData uri="http://schemas.openxmlformats.org/drawingml/2006/table">
            <a:tbl>
              <a:tblPr/>
              <a:tblGrid>
                <a:gridCol w="4679950">
                  <a:extLst>
                    <a:ext uri="{9D8B030D-6E8A-4147-A177-3AD203B41FA5}">
                      <a16:colId xmlns:a16="http://schemas.microsoft.com/office/drawing/2014/main" val="20000"/>
                    </a:ext>
                  </a:extLst>
                </a:gridCol>
              </a:tblGrid>
              <a:tr h="404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Действующая система</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890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видов экономической деятельности (ОКВЭД)</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736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Общероссийский классификатор занятий (ОКЗ)</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тарифно-квалификационный справочник работ и профессий рабочих (ЕТКС)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936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Единый квалификационный справочник должностей руководителей, специалистов и других служащих (ЕКС)</a:t>
                      </a:r>
                      <a:endParaRPr kumimoji="0" lang="ru-RU" sz="1800" b="0"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077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Общероссийский классификатор профессий рабочих, должностей служащих и тарифных разрядов (ОКПДТР)</a:t>
                      </a:r>
                      <a:endParaRPr kumimoji="0" lang="ru-RU" sz="1800" b="0" i="0" u="none" strike="noStrike" cap="none" normalizeH="0" baseline="0" dirty="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bl>
          </a:graphicData>
        </a:graphic>
      </p:graphicFrame>
      <p:sp>
        <p:nvSpPr>
          <p:cNvPr id="3083" name="Rectangle 11"/>
          <p:cNvSpPr>
            <a:spLocks noChangeArrowheads="1"/>
          </p:cNvSpPr>
          <p:nvPr/>
        </p:nvSpPr>
        <p:spPr bwMode="auto">
          <a:xfrm>
            <a:off x="1143000" y="44450"/>
            <a:ext cx="184150" cy="368300"/>
          </a:xfrm>
          <a:prstGeom prst="rect">
            <a:avLst/>
          </a:prstGeom>
          <a:noFill/>
          <a:ln w="9525">
            <a:noFill/>
            <a:miter lim="800000"/>
          </a:ln>
          <a:effectLst/>
        </p:spPr>
        <p:txBody>
          <a:bodyPr wrap="none" anchor="ctr">
            <a:spAutoFit/>
          </a:bodyPr>
          <a:lstStyle/>
          <a:p>
            <a:pPr eaLnBrk="0" hangingPunct="0">
              <a:defRPr/>
            </a:pPr>
            <a:endParaRPr lang="ru-RU" kern="0" dirty="0">
              <a:latin typeface="Arial" panose="020B0604020202020204" pitchFamily="34" charset="0"/>
              <a:cs typeface="Arial" panose="020B0604020202020204" pitchFamily="34" charset="0"/>
            </a:endParaRPr>
          </a:p>
        </p:txBody>
      </p:sp>
      <p:sp>
        <p:nvSpPr>
          <p:cNvPr id="18451" name="Заголовок 1"/>
          <p:cNvSpPr>
            <a:spLocks noChangeArrowheads="1"/>
          </p:cNvSpPr>
          <p:nvPr/>
        </p:nvSpPr>
        <p:spPr bwMode="auto">
          <a:xfrm>
            <a:off x="0" y="0"/>
            <a:ext cx="9144000" cy="836613"/>
          </a:xfrm>
          <a:prstGeom prst="rect">
            <a:avLst/>
          </a:prstGeom>
          <a:solidFill>
            <a:schemeClr val="accent1">
              <a:lumMod val="20000"/>
              <a:lumOff val="80000"/>
            </a:schemeClr>
          </a:solidFill>
          <a:ln w="9525">
            <a:noFill/>
            <a:miter lim="800000"/>
            <a:headEnd/>
            <a:tailEnd/>
          </a:ln>
        </p:spPr>
        <p:txBody>
          <a:bodyPr anchor="ctr"/>
          <a:lstStyle/>
          <a:p>
            <a:pPr algn="ctr"/>
            <a:r>
              <a:rPr lang="ru-RU" altLang="ru-RU" sz="2200" b="1" dirty="0">
                <a:solidFill>
                  <a:srgbClr val="376092"/>
                </a:solidFill>
                <a:latin typeface="Tahoma" pitchFamily="34" charset="0"/>
                <a:cs typeface="Tahoma" pitchFamily="34" charset="0"/>
              </a:rPr>
              <a:t>СИСТЕМА ОБЩЕРОССИЙСКИХ КЛАССИФИКАТОРОВ</a:t>
            </a:r>
          </a:p>
          <a:p>
            <a:pPr algn="ctr"/>
            <a:r>
              <a:rPr lang="ru-RU" altLang="ru-RU" sz="2200" b="1" dirty="0">
                <a:solidFill>
                  <a:srgbClr val="376092"/>
                </a:solidFill>
                <a:latin typeface="Tahoma" pitchFamily="34" charset="0"/>
                <a:cs typeface="Tahoma" pitchFamily="34" charset="0"/>
              </a:rPr>
              <a:t>  И СПРАВОЧНИКОВ СОЦИАЛЬНО-ТРУДОВОЙ ИНФОРМАЦИИ</a:t>
            </a:r>
          </a:p>
        </p:txBody>
      </p:sp>
      <p:graphicFrame>
        <p:nvGraphicFramePr>
          <p:cNvPr id="10" name="Таблица 9"/>
          <p:cNvGraphicFramePr>
            <a:graphicFrameLocks noGrp="1"/>
          </p:cNvGraphicFramePr>
          <p:nvPr/>
        </p:nvGraphicFramePr>
        <p:xfrm>
          <a:off x="5076825" y="1052513"/>
          <a:ext cx="3887788" cy="5090161"/>
        </p:xfrm>
        <a:graphic>
          <a:graphicData uri="http://schemas.openxmlformats.org/drawingml/2006/table">
            <a:tbl>
              <a:tblPr/>
              <a:tblGrid>
                <a:gridCol w="3887788">
                  <a:extLst>
                    <a:ext uri="{9D8B030D-6E8A-4147-A177-3AD203B41FA5}">
                      <a16:colId xmlns:a16="http://schemas.microsoft.com/office/drawing/2014/main" val="20000"/>
                    </a:ext>
                  </a:extLst>
                </a:gridCol>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0000"/>
                          </a:solidFill>
                          <a:effectLst/>
                          <a:latin typeface="Tahoma" pitchFamily="34" charset="0"/>
                          <a:cs typeface="Tahoma" pitchFamily="34" charset="0"/>
                        </a:rPr>
                        <a:t>Дополнительные элементы</a:t>
                      </a:r>
                      <a:endParaRPr kumimoji="0" lang="ru-RU" sz="2000" b="1" i="0" u="none" strike="noStrike" cap="none" normalizeH="0" baseline="0" dirty="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804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Профессиональные стандарты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1147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rgbClr val="000000"/>
                          </a:solidFill>
                          <a:effectLst/>
                          <a:latin typeface="Tahoma" pitchFamily="34" charset="0"/>
                          <a:cs typeface="Tahoma" pitchFamily="34" charset="0"/>
                        </a:rPr>
                        <a:t>Реестр профессиональных стандартов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 Государственный информационный ресурс «Справочник профессий»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4"/>
                        </a:rPr>
                        <a:t>http://spravochnik.rosmintrud.ru/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1341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Реестр сведений о проведении независимой оценки квалификации</a:t>
                      </a:r>
                      <a:endParaRPr kumimoji="0" lang="en-US"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5"/>
                        </a:rPr>
                        <a:t>https://nok-nark.ru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9" name="Номер слайда 6"/>
          <p:cNvSpPr>
            <a:spLocks noGrp="1"/>
          </p:cNvSpPr>
          <p:nvPr>
            <p:ph type="sldNum" sz="quarter" idx="12"/>
          </p:nvPr>
        </p:nvSpPr>
        <p:spPr>
          <a:xfrm>
            <a:off x="6804025" y="6492875"/>
            <a:ext cx="2133600" cy="365125"/>
          </a:xfrm>
        </p:spPr>
        <p:txBody>
          <a:bodyPr/>
          <a:lstStyle/>
          <a:p>
            <a:pPr>
              <a:defRPr/>
            </a:pPr>
            <a:fld id="{A863C1C5-570F-4C51-B6D6-74317DBA9C09}" type="slidenum">
              <a:rPr lang="ru-RU" sz="1800" b="1">
                <a:latin typeface="Tahoma" pitchFamily="34" charset="0"/>
                <a:ea typeface="Tahoma" pitchFamily="34" charset="0"/>
                <a:cs typeface="Tahoma" pitchFamily="34" charset="0"/>
              </a:rPr>
              <a:pPr>
                <a:defRPr/>
              </a:pPr>
              <a:t>4</a:t>
            </a:fld>
            <a:endParaRPr lang="ru-RU" sz="1800" b="1" dirty="0">
              <a:latin typeface="Tahoma" pitchFamily="34" charset="0"/>
              <a:ea typeface="Tahoma" pitchFamily="34" charset="0"/>
              <a:cs typeface="Tahoma" pitchFamily="34" charset="0"/>
            </a:endParaRPr>
          </a:p>
        </p:txBody>
      </p:sp>
      <p:sp>
        <p:nvSpPr>
          <p:cNvPr id="18467" name="TextBox 10"/>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dirty="0">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82550" y="153988"/>
            <a:ext cx="8785225" cy="722312"/>
          </a:xfrm>
        </p:spPr>
        <p:txBody>
          <a:bodyPr/>
          <a:lstStyle/>
          <a:p>
            <a:pPr eaLnBrk="1" hangingPunct="1"/>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ПРОФЕССИОНАЛЬНЫЙ СТАНДАРТ И ДОЛЖНОСТНАЯ ИНСТРУКЦИЯ</a:t>
            </a:r>
            <a:br>
              <a:rPr lang="ru-RU" sz="2200">
                <a:solidFill>
                  <a:srgbClr val="376092"/>
                </a:solidFill>
                <a:latin typeface="Tahoma" pitchFamily="34" charset="0"/>
                <a:cs typeface="Tahoma" pitchFamily="34" charset="0"/>
              </a:rPr>
            </a:br>
            <a:br>
              <a:rPr lang="ru-RU" sz="2200">
                <a:solidFill>
                  <a:srgbClr val="376092"/>
                </a:solidFill>
                <a:latin typeface="Tahoma" pitchFamily="34" charset="0"/>
                <a:cs typeface="Tahoma" pitchFamily="34" charset="0"/>
              </a:rPr>
            </a:br>
            <a:endParaRPr lang="ru-RU" sz="2200">
              <a:solidFill>
                <a:srgbClr val="376092"/>
              </a:solidFill>
              <a:latin typeface="Tahoma" pitchFamily="34" charset="0"/>
              <a:cs typeface="Tahoma" pitchFamily="34" charset="0"/>
            </a:endParaRPr>
          </a:p>
        </p:txBody>
      </p:sp>
      <p:sp>
        <p:nvSpPr>
          <p:cNvPr id="67586" name="Объект 1"/>
          <p:cNvSpPr>
            <a:spLocks noGrp="1"/>
          </p:cNvSpPr>
          <p:nvPr>
            <p:ph idx="1"/>
          </p:nvPr>
        </p:nvSpPr>
        <p:spPr>
          <a:xfrm>
            <a:off x="0" y="641350"/>
            <a:ext cx="8983663" cy="1223963"/>
          </a:xfrm>
        </p:spPr>
        <p:txBody>
          <a:bodyPr/>
          <a:lstStyle/>
          <a:p>
            <a:pPr eaLnBrk="1" hangingPunct="1">
              <a:buFont typeface="Arial" charset="0"/>
              <a:buNone/>
            </a:pPr>
            <a:r>
              <a:rPr lang="en-US" sz="1800">
                <a:latin typeface="Tahoma" pitchFamily="34" charset="0"/>
                <a:cs typeface="Tahoma" pitchFamily="34" charset="0"/>
              </a:rPr>
              <a:t>		</a:t>
            </a:r>
            <a:r>
              <a:rPr lang="ru-RU" sz="1800">
                <a:latin typeface="Tahoma" pitchFamily="34" charset="0"/>
                <a:cs typeface="Tahoma" pitchFamily="34" charset="0"/>
              </a:rPr>
              <a:t>В соответствии со статьей 195.1 Трудового Кодекса Российской Федерации профессиональный стандарт - характеристика квалификации, необходимой работнику для осуществления определенного вида профессиональной деятельности.</a:t>
            </a:r>
          </a:p>
          <a:p>
            <a:pPr eaLnBrk="1" hangingPunct="1">
              <a:buFont typeface="Arial" charset="0"/>
              <a:buNone/>
            </a:pPr>
            <a:r>
              <a:rPr lang="en-US" sz="1800">
                <a:solidFill>
                  <a:srgbClr val="953735"/>
                </a:solidFill>
                <a:latin typeface="Tahoma" pitchFamily="34" charset="0"/>
                <a:cs typeface="Tahoma" pitchFamily="34" charset="0"/>
              </a:rPr>
              <a:t>		</a:t>
            </a:r>
            <a:endParaRPr lang="ru-RU" sz="700">
              <a:latin typeface="Tahoma" pitchFamily="34" charset="0"/>
              <a:cs typeface="Tahoma" pitchFamily="34" charset="0"/>
            </a:endParaRPr>
          </a:p>
          <a:p>
            <a:pPr eaLnBrk="1" hangingPunct="1">
              <a:buFont typeface="Arial" charset="0"/>
              <a:buNone/>
            </a:pPr>
            <a:r>
              <a:rPr lang="en-US" sz="1800">
                <a:latin typeface="Tahoma" pitchFamily="34" charset="0"/>
                <a:cs typeface="Tahoma" pitchFamily="34" charset="0"/>
              </a:rPr>
              <a:t>		</a:t>
            </a:r>
          </a:p>
          <a:p>
            <a:pPr eaLnBrk="1" hangingPunct="1">
              <a:buFont typeface="Arial" charset="0"/>
              <a:buNone/>
            </a:pPr>
            <a:endParaRPr lang="ru-RU" sz="700">
              <a:latin typeface="Tahoma" pitchFamily="34" charset="0"/>
              <a:cs typeface="Tahoma" pitchFamily="34" charset="0"/>
            </a:endParaRPr>
          </a:p>
          <a:p>
            <a:pPr eaLnBrk="1" hangingPunct="1">
              <a:buFont typeface="Arial" charset="0"/>
              <a:buNone/>
            </a:pPr>
            <a:r>
              <a:rPr lang="en-US" sz="1800">
                <a:solidFill>
                  <a:srgbClr val="953735"/>
                </a:solidFill>
                <a:latin typeface="Tahoma" pitchFamily="34" charset="0"/>
                <a:cs typeface="Tahoma" pitchFamily="34" charset="0"/>
              </a:rPr>
              <a:t>		</a:t>
            </a:r>
            <a:endParaRPr lang="ru-RU" sz="1800">
              <a:solidFill>
                <a:srgbClr val="953735"/>
              </a:solidFill>
              <a:latin typeface="Tahoma" pitchFamily="34" charset="0"/>
              <a:cs typeface="Tahoma" pitchFamily="34" charset="0"/>
            </a:endParaRPr>
          </a:p>
        </p:txBody>
      </p:sp>
      <p:sp>
        <p:nvSpPr>
          <p:cNvPr id="3" name="Прямоугольник 2"/>
          <p:cNvSpPr/>
          <p:nvPr/>
        </p:nvSpPr>
        <p:spPr>
          <a:xfrm>
            <a:off x="374650" y="117475"/>
            <a:ext cx="8201025"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6" name="Скругленный прямоугольник 5"/>
          <p:cNvSpPr/>
          <p:nvPr/>
        </p:nvSpPr>
        <p:spPr>
          <a:xfrm>
            <a:off x="307975" y="1947863"/>
            <a:ext cx="8580438" cy="18002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b="1">
                <a:solidFill>
                  <a:srgbClr val="953735"/>
                </a:solidFill>
                <a:latin typeface="Tahoma" pitchFamily="34" charset="0"/>
                <a:cs typeface="Tahoma" pitchFamily="34" charset="0"/>
              </a:rPr>
              <a:t>	</a:t>
            </a:r>
            <a:r>
              <a:rPr lang="ru-RU" b="1">
                <a:solidFill>
                  <a:srgbClr val="953735"/>
                </a:solidFill>
                <a:latin typeface="Tahoma" pitchFamily="34" charset="0"/>
                <a:cs typeface="Tahoma" pitchFamily="34" charset="0"/>
              </a:rPr>
              <a:t>При использовании профессионального стандарта необходимо учитывать, что он описывает профессиональную деятельность, но не стандартизирует должностные обязанности, а лишь приводит возможные наименования должностей работников, выполняющих ту или иную обобщенную трудовую функции.</a:t>
            </a:r>
          </a:p>
        </p:txBody>
      </p:sp>
      <p:sp>
        <p:nvSpPr>
          <p:cNvPr id="67589" name="TextBox 3"/>
          <p:cNvSpPr txBox="1">
            <a:spLocks noChangeArrowheads="1"/>
          </p:cNvSpPr>
          <p:nvPr/>
        </p:nvSpPr>
        <p:spPr bwMode="auto">
          <a:xfrm>
            <a:off x="374650" y="3833813"/>
            <a:ext cx="8736013" cy="923925"/>
          </a:xfrm>
          <a:prstGeom prst="rect">
            <a:avLst/>
          </a:prstGeom>
          <a:noFill/>
          <a:ln w="9525">
            <a:noFill/>
            <a:miter lim="800000"/>
            <a:headEnd/>
            <a:tailEnd/>
          </a:ln>
        </p:spPr>
        <p:txBody>
          <a:bodyPr>
            <a:spAutoFit/>
          </a:bodyPr>
          <a:lstStyle/>
          <a:p>
            <a:r>
              <a:rPr lang="en-US" dirty="0">
                <a:latin typeface="Tahoma" pitchFamily="34" charset="0"/>
                <a:cs typeface="Tahoma" pitchFamily="34" charset="0"/>
              </a:rPr>
              <a:t>	</a:t>
            </a:r>
            <a:r>
              <a:rPr lang="ru-RU" dirty="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обобщенной трудовой функции и трудовых функций, а не требования к конкретным должностям.</a:t>
            </a:r>
          </a:p>
        </p:txBody>
      </p:sp>
      <p:sp>
        <p:nvSpPr>
          <p:cNvPr id="5" name="Скругленный прямоугольник 4"/>
          <p:cNvSpPr/>
          <p:nvPr/>
        </p:nvSpPr>
        <p:spPr>
          <a:xfrm>
            <a:off x="311150" y="5229225"/>
            <a:ext cx="8582025"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b="1">
                <a:solidFill>
                  <a:srgbClr val="953735"/>
                </a:solidFill>
                <a:latin typeface="Tahoma" pitchFamily="34" charset="0"/>
                <a:cs typeface="Tahoma" pitchFamily="34" charset="0"/>
              </a:rPr>
              <a:t>	</a:t>
            </a:r>
            <a:r>
              <a:rPr lang="ru-RU" b="1">
                <a:solidFill>
                  <a:srgbClr val="953735"/>
                </a:solidFill>
                <a:latin typeface="Tahoma" pitchFamily="34" charset="0"/>
                <a:cs typeface="Tahoma" pitchFamily="34" charset="0"/>
              </a:rPr>
              <a:t>Требования к конкретной должности определяются из того,</a:t>
            </a:r>
            <a:r>
              <a:rPr lang="en-US" b="1">
                <a:solidFill>
                  <a:srgbClr val="953735"/>
                </a:solidFill>
                <a:latin typeface="Tahoma" pitchFamily="34" charset="0"/>
                <a:cs typeface="Tahoma" pitchFamily="34" charset="0"/>
              </a:rPr>
              <a:t> </a:t>
            </a:r>
            <a:r>
              <a:rPr lang="ru-RU" b="1">
                <a:solidFill>
                  <a:srgbClr val="953735"/>
                </a:solidFill>
                <a:latin typeface="Tahoma" pitchFamily="34" charset="0"/>
                <a:cs typeface="Tahoma" pitchFamily="34" charset="0"/>
              </a:rPr>
              <a:t>выполнение каких функций предполагается по данной должности.</a:t>
            </a:r>
          </a:p>
        </p:txBody>
      </p:sp>
      <p:cxnSp>
        <p:nvCxnSpPr>
          <p:cNvPr id="8" name="Прямая соединительная линия 7"/>
          <p:cNvCxnSpPr/>
          <p:nvPr/>
        </p:nvCxnSpPr>
        <p:spPr>
          <a:xfrm>
            <a:off x="307975" y="5033963"/>
            <a:ext cx="8580438" cy="0"/>
          </a:xfrm>
          <a:prstGeom prst="line">
            <a:avLst/>
          </a:prstGeom>
          <a:ln w="28575"/>
        </p:spPr>
        <p:style>
          <a:lnRef idx="2">
            <a:schemeClr val="dk1"/>
          </a:lnRef>
          <a:fillRef idx="0">
            <a:schemeClr val="dk1"/>
          </a:fillRef>
          <a:effectRef idx="1">
            <a:schemeClr val="dk1"/>
          </a:effectRef>
          <a:fontRef idx="minor">
            <a:schemeClr val="tx1"/>
          </a:fontRef>
        </p:style>
      </p:cxnSp>
      <p:sp>
        <p:nvSpPr>
          <p:cNvPr id="11" name="Номер слайда 6"/>
          <p:cNvSpPr>
            <a:spLocks noGrp="1"/>
          </p:cNvSpPr>
          <p:nvPr>
            <p:ph type="sldNum" sz="quarter" idx="12"/>
          </p:nvPr>
        </p:nvSpPr>
        <p:spPr>
          <a:xfrm>
            <a:off x="6804025" y="6492875"/>
            <a:ext cx="2133600" cy="365125"/>
          </a:xfrm>
        </p:spPr>
        <p:txBody>
          <a:bodyPr/>
          <a:lstStyle/>
          <a:p>
            <a:pPr>
              <a:defRPr/>
            </a:pPr>
            <a:fld id="{BCA52940-2C40-42AA-A326-615E3488F2E4}" type="slidenum">
              <a:rPr lang="ru-RU" sz="1800" b="1">
                <a:latin typeface="Tahoma" pitchFamily="34" charset="0"/>
                <a:ea typeface="Tahoma" pitchFamily="34" charset="0"/>
                <a:cs typeface="Tahoma" pitchFamily="34" charset="0"/>
              </a:rPr>
              <a:pPr>
                <a:defRPr/>
              </a:pPr>
              <a:t>40</a:t>
            </a:fld>
            <a:endParaRPr lang="ru-RU" sz="1800" b="1" dirty="0">
              <a:latin typeface="Tahoma" pitchFamily="34" charset="0"/>
              <a:ea typeface="Tahoma" pitchFamily="34" charset="0"/>
              <a:cs typeface="Tahoma" pitchFamily="34" charset="0"/>
            </a:endParaRPr>
          </a:p>
        </p:txBody>
      </p:sp>
      <p:sp>
        <p:nvSpPr>
          <p:cNvPr id="67593" name="TextBox 11"/>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title"/>
          </p:nvPr>
        </p:nvSpPr>
        <p:spPr>
          <a:xfrm>
            <a:off x="82550" y="17463"/>
            <a:ext cx="8785225" cy="722312"/>
          </a:xfrm>
        </p:spPr>
        <p:txBody>
          <a:bodyPr/>
          <a:lstStyle/>
          <a:p>
            <a:pPr eaLnBrk="1" hangingPunct="1"/>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УРОВНИ КВАЛИФИКАЦИЙ И РАЗРЯДЫ ПРОФЕССИЙ </a:t>
            </a:r>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(КАТЕГОРИИ ДОЛЖНОСТЕЙ)</a:t>
            </a: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endParaRPr lang="ru-RU" sz="2200">
              <a:solidFill>
                <a:srgbClr val="376092"/>
              </a:solidFill>
              <a:latin typeface="Tahoma" pitchFamily="34" charset="0"/>
              <a:cs typeface="Tahoma" pitchFamily="34" charset="0"/>
            </a:endParaRPr>
          </a:p>
        </p:txBody>
      </p:sp>
      <p:sp>
        <p:nvSpPr>
          <p:cNvPr id="69634" name="Объект 1"/>
          <p:cNvSpPr>
            <a:spLocks noGrp="1"/>
          </p:cNvSpPr>
          <p:nvPr>
            <p:ph idx="1"/>
          </p:nvPr>
        </p:nvSpPr>
        <p:spPr>
          <a:xfrm>
            <a:off x="26988" y="641350"/>
            <a:ext cx="8983662" cy="1223963"/>
          </a:xfrm>
        </p:spPr>
        <p:txBody>
          <a:bodyPr/>
          <a:lstStyle/>
          <a:p>
            <a:pPr eaLnBrk="1" hangingPunct="1">
              <a:buFont typeface="Arial" charset="0"/>
              <a:buNone/>
            </a:pPr>
            <a:r>
              <a:rPr lang="en-US" sz="1600">
                <a:latin typeface="Tahoma" pitchFamily="34" charset="0"/>
                <a:cs typeface="Tahoma" pitchFamily="34" charset="0"/>
              </a:rPr>
              <a:t>		</a:t>
            </a:r>
            <a:r>
              <a:rPr lang="ru-RU" sz="1600">
                <a:latin typeface="Tahoma" pitchFamily="34" charset="0"/>
                <a:cs typeface="Tahoma" pitchFamily="34" charset="0"/>
              </a:rPr>
              <a:t>Разряды профессий рабочих, категории должностей  служат показателем квалификации работников, свидетельством их способности выполнять работы определенной сложности  с соблюдением норм выработки и всех требований по качеству работы. </a:t>
            </a:r>
          </a:p>
          <a:p>
            <a:pPr eaLnBrk="1" hangingPunct="1">
              <a:buFont typeface="Arial" charset="0"/>
              <a:buNone/>
            </a:pPr>
            <a:endParaRPr lang="ru-RU" sz="1600">
              <a:latin typeface="Tahoma" pitchFamily="34" charset="0"/>
              <a:cs typeface="Tahoma" pitchFamily="34" charset="0"/>
            </a:endParaRPr>
          </a:p>
          <a:p>
            <a:pPr eaLnBrk="1" hangingPunct="1">
              <a:buFont typeface="Arial" charset="0"/>
              <a:buNone/>
            </a:pPr>
            <a:r>
              <a:rPr lang="en-US" sz="1600">
                <a:solidFill>
                  <a:srgbClr val="953735"/>
                </a:solidFill>
                <a:latin typeface="Tahoma" pitchFamily="34" charset="0"/>
                <a:cs typeface="Tahoma" pitchFamily="34" charset="0"/>
              </a:rPr>
              <a:t>		</a:t>
            </a:r>
            <a:endParaRPr lang="ru-RU" sz="1600">
              <a:latin typeface="Tahoma" pitchFamily="34" charset="0"/>
              <a:cs typeface="Tahoma" pitchFamily="34" charset="0"/>
            </a:endParaRPr>
          </a:p>
          <a:p>
            <a:pPr eaLnBrk="1" hangingPunct="1">
              <a:buFont typeface="Arial" charset="0"/>
              <a:buNone/>
            </a:pPr>
            <a:r>
              <a:rPr lang="en-US" sz="1600">
                <a:latin typeface="Tahoma" pitchFamily="34" charset="0"/>
                <a:cs typeface="Tahoma" pitchFamily="34" charset="0"/>
              </a:rPr>
              <a:t>		</a:t>
            </a:r>
          </a:p>
          <a:p>
            <a:pPr eaLnBrk="1" hangingPunct="1">
              <a:buFont typeface="Arial" charset="0"/>
              <a:buNone/>
            </a:pPr>
            <a:endParaRPr lang="ru-RU" sz="1600">
              <a:latin typeface="Tahoma" pitchFamily="34" charset="0"/>
              <a:cs typeface="Tahoma" pitchFamily="34" charset="0"/>
            </a:endParaRPr>
          </a:p>
          <a:p>
            <a:pPr eaLnBrk="1" hangingPunct="1">
              <a:buFont typeface="Arial" charset="0"/>
              <a:buNone/>
            </a:pPr>
            <a:r>
              <a:rPr lang="en-US" sz="1600">
                <a:solidFill>
                  <a:srgbClr val="953735"/>
                </a:solidFill>
                <a:latin typeface="Tahoma" pitchFamily="34" charset="0"/>
                <a:cs typeface="Tahoma" pitchFamily="34" charset="0"/>
              </a:rPr>
              <a:t>		</a:t>
            </a:r>
            <a:endParaRPr lang="ru-RU" sz="1600">
              <a:solidFill>
                <a:srgbClr val="953735"/>
              </a:solidFill>
              <a:latin typeface="Tahoma" pitchFamily="34" charset="0"/>
              <a:cs typeface="Tahoma" pitchFamily="34" charset="0"/>
            </a:endParaRPr>
          </a:p>
        </p:txBody>
      </p:sp>
      <p:sp>
        <p:nvSpPr>
          <p:cNvPr id="3" name="Прямоугольник 2"/>
          <p:cNvSpPr/>
          <p:nvPr/>
        </p:nvSpPr>
        <p:spPr>
          <a:xfrm>
            <a:off x="374650" y="117475"/>
            <a:ext cx="8201025"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6" name="Скругленный прямоугольник 5"/>
          <p:cNvSpPr/>
          <p:nvPr/>
        </p:nvSpPr>
        <p:spPr>
          <a:xfrm>
            <a:off x="341313" y="1773238"/>
            <a:ext cx="8582025" cy="15525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1600" b="1">
                <a:solidFill>
                  <a:srgbClr val="953735"/>
                </a:solidFill>
                <a:latin typeface="Tahoma" pitchFamily="34" charset="0"/>
                <a:cs typeface="Tahoma" pitchFamily="34" charset="0"/>
              </a:rPr>
              <a:t>	</a:t>
            </a:r>
            <a:r>
              <a:rPr lang="ru-RU" sz="1600" b="1">
                <a:solidFill>
                  <a:srgbClr val="953735"/>
                </a:solidFill>
                <a:latin typeface="Tahoma" pitchFamily="34" charset="0"/>
                <a:cs typeface="Tahoma" pitchFamily="34" charset="0"/>
              </a:rPr>
              <a:t>В соответствии с уровнями квалификации в целях разработки проектов профессиональных стандартов (утверждены приказом Минтруда России от 12 апреля 2013 г. № 148н) Уровни квалификации определяют требования к умениям, знаниям, уровню квалификации в зависимости от полномочий и ответственности работника.</a:t>
            </a:r>
          </a:p>
          <a:p>
            <a:pPr>
              <a:defRPr/>
            </a:pPr>
            <a:endParaRPr lang="ru-RU" sz="1600" b="1">
              <a:solidFill>
                <a:srgbClr val="953735"/>
              </a:solidFill>
              <a:latin typeface="Tahoma" pitchFamily="34" charset="0"/>
              <a:cs typeface="Tahoma" pitchFamily="34" charset="0"/>
            </a:endParaRPr>
          </a:p>
        </p:txBody>
      </p:sp>
      <p:sp>
        <p:nvSpPr>
          <p:cNvPr id="69637" name="TextBox 3"/>
          <p:cNvSpPr txBox="1">
            <a:spLocks noChangeArrowheads="1"/>
          </p:cNvSpPr>
          <p:nvPr/>
        </p:nvSpPr>
        <p:spPr bwMode="auto">
          <a:xfrm>
            <a:off x="231775" y="3497263"/>
            <a:ext cx="8801100" cy="1816100"/>
          </a:xfrm>
          <a:prstGeom prst="rect">
            <a:avLst/>
          </a:prstGeom>
          <a:noFill/>
          <a:ln w="9525">
            <a:noFill/>
            <a:miter lim="800000"/>
            <a:headEnd/>
            <a:tailEnd/>
          </a:ln>
        </p:spPr>
        <p:txBody>
          <a:bodyPr>
            <a:spAutoFit/>
          </a:bodyPr>
          <a:lstStyle/>
          <a:p>
            <a:r>
              <a:rPr lang="en-US" sz="1600" dirty="0">
                <a:latin typeface="Tahoma" pitchFamily="34" charset="0"/>
                <a:cs typeface="Tahoma" pitchFamily="34" charset="0"/>
              </a:rPr>
              <a:t>	</a:t>
            </a:r>
            <a:r>
              <a:rPr lang="ru-RU" sz="1600" dirty="0">
                <a:latin typeface="Tahoma" pitchFamily="34" charset="0"/>
                <a:cs typeface="Tahoma" pitchFamily="34" charset="0"/>
              </a:rPr>
              <a:t> Работодатель при установлении системы оплаты труда в организации опирается на установленную в организации градацию (ранжирование) всех должностей и профессий работников в зависимости, например, от сложности и напряженности труда, его условий, уровня квалификации работников, их ценности для организации. При этом работодателем может быть использована градация Уровней квалификации (приказ                 № 148н) или отраженная в конкретном профессиональном стандарте, на основе ее соотнесения с градацией (ранжированием), установленной в организации.</a:t>
            </a:r>
          </a:p>
        </p:txBody>
      </p:sp>
      <p:sp>
        <p:nvSpPr>
          <p:cNvPr id="5" name="Скругленный прямоугольник 4"/>
          <p:cNvSpPr/>
          <p:nvPr/>
        </p:nvSpPr>
        <p:spPr>
          <a:xfrm>
            <a:off x="250825" y="5313363"/>
            <a:ext cx="8580438"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ru-RU" sz="1600" b="1">
                <a:solidFill>
                  <a:srgbClr val="953735"/>
                </a:solidFill>
                <a:latin typeface="Tahoma" pitchFamily="34" charset="0"/>
                <a:cs typeface="Tahoma" pitchFamily="34" charset="0"/>
              </a:rPr>
              <a:t>Применение профессиональных стандартов не предусматривает перехода от разрядной системы, пересмотра системы оплаты труда.</a:t>
            </a:r>
          </a:p>
        </p:txBody>
      </p:sp>
      <p:sp>
        <p:nvSpPr>
          <p:cNvPr id="9" name="Номер слайда 6"/>
          <p:cNvSpPr>
            <a:spLocks noGrp="1"/>
          </p:cNvSpPr>
          <p:nvPr>
            <p:ph type="sldNum" sz="quarter" idx="12"/>
          </p:nvPr>
        </p:nvSpPr>
        <p:spPr>
          <a:xfrm>
            <a:off x="6804025" y="6492875"/>
            <a:ext cx="2133600" cy="365125"/>
          </a:xfrm>
        </p:spPr>
        <p:txBody>
          <a:bodyPr/>
          <a:lstStyle/>
          <a:p>
            <a:pPr>
              <a:defRPr/>
            </a:pPr>
            <a:fld id="{809ABFBA-1C65-4D7C-A473-6BE513F0739E}" type="slidenum">
              <a:rPr lang="ru-RU" sz="1800" b="1">
                <a:latin typeface="Tahoma" pitchFamily="34" charset="0"/>
                <a:ea typeface="Tahoma" pitchFamily="34" charset="0"/>
                <a:cs typeface="Tahoma" pitchFamily="34" charset="0"/>
              </a:rPr>
              <a:pPr>
                <a:defRPr/>
              </a:pPr>
              <a:t>41</a:t>
            </a:fld>
            <a:endParaRPr lang="ru-RU" sz="1800" b="1" dirty="0">
              <a:latin typeface="Tahoma" pitchFamily="34" charset="0"/>
              <a:ea typeface="Tahoma" pitchFamily="34" charset="0"/>
              <a:cs typeface="Tahoma" pitchFamily="34" charset="0"/>
            </a:endParaRPr>
          </a:p>
        </p:txBody>
      </p:sp>
      <p:sp>
        <p:nvSpPr>
          <p:cNvPr id="69640" name="TextBox 9"/>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l="21059" t="23010" r="19037" b="36777"/>
          <a:stretch>
            <a:fillRect/>
          </a:stretch>
        </p:blipFill>
        <p:spPr bwMode="auto">
          <a:xfrm>
            <a:off x="250825" y="692150"/>
            <a:ext cx="8505825" cy="4281488"/>
          </a:xfrm>
          <a:prstGeom prst="rect">
            <a:avLst/>
          </a:prstGeom>
          <a:noFill/>
          <a:ln w="9525">
            <a:noFill/>
            <a:miter lim="800000"/>
            <a:headEnd/>
            <a:tailEnd/>
          </a:ln>
        </p:spPr>
      </p:pic>
      <p:sp>
        <p:nvSpPr>
          <p:cNvPr id="36866" name="Заголовок 1"/>
          <p:cNvSpPr txBox="1">
            <a:spLocks/>
          </p:cNvSpPr>
          <p:nvPr/>
        </p:nvSpPr>
        <p:spPr bwMode="auto">
          <a:xfrm rot="-2529016">
            <a:off x="-757238" y="115888"/>
            <a:ext cx="3743326" cy="1331912"/>
          </a:xfrm>
          <a:prstGeom prst="rect">
            <a:avLst/>
          </a:prstGeom>
          <a:noFill/>
          <a:ln w="9525">
            <a:noFill/>
            <a:miter lim="800000"/>
            <a:headEnd/>
            <a:tailEnd/>
          </a:ln>
        </p:spPr>
        <p:txBody>
          <a:bodyPr anchor="ctr"/>
          <a:lstStyle/>
          <a:p>
            <a:pPr algn="ctr"/>
            <a:r>
              <a:rPr lang="ru-RU" sz="1400" b="1">
                <a:solidFill>
                  <a:srgbClr val="376092"/>
                </a:solidFill>
                <a:latin typeface="Tahoma" pitchFamily="34" charset="0"/>
                <a:cs typeface="Tahoma" pitchFamily="34" charset="0"/>
              </a:rPr>
              <a:t>СТРУКТУРА</a:t>
            </a:r>
            <a:r>
              <a:rPr lang="en-US" sz="1400" b="1">
                <a:solidFill>
                  <a:srgbClr val="376092"/>
                </a:solidFill>
                <a:latin typeface="Tahoma" pitchFamily="34" charset="0"/>
                <a:cs typeface="Tahoma" pitchFamily="34" charset="0"/>
              </a:rPr>
              <a:t> </a:t>
            </a:r>
          </a:p>
          <a:p>
            <a:pPr algn="ctr"/>
            <a:r>
              <a:rPr lang="ru-RU" sz="1400" b="1">
                <a:solidFill>
                  <a:srgbClr val="376092"/>
                </a:solidFill>
                <a:latin typeface="Tahoma" pitchFamily="34" charset="0"/>
                <a:cs typeface="Tahoma" pitchFamily="34" charset="0"/>
              </a:rPr>
              <a:t>ПРОФЕССИОНАЛЬНОГО</a:t>
            </a:r>
            <a:br>
              <a:rPr lang="ru-RU" sz="1400" b="1">
                <a:solidFill>
                  <a:srgbClr val="376092"/>
                </a:solidFill>
                <a:latin typeface="Tahoma" pitchFamily="34" charset="0"/>
                <a:cs typeface="Tahoma" pitchFamily="34" charset="0"/>
              </a:rPr>
            </a:br>
            <a:r>
              <a:rPr lang="ru-RU" sz="1400" b="1">
                <a:solidFill>
                  <a:srgbClr val="376092"/>
                </a:solidFill>
                <a:latin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6804025" y="6492875"/>
            <a:ext cx="2133600" cy="365125"/>
          </a:xfrm>
        </p:spPr>
        <p:txBody>
          <a:bodyPr/>
          <a:lstStyle/>
          <a:p>
            <a:pPr>
              <a:defRPr/>
            </a:pPr>
            <a:fld id="{823A3C78-9028-4D7A-AF87-AC747297A693}" type="slidenum">
              <a:rPr lang="ru-RU" sz="1800" b="1">
                <a:latin typeface="Tahoma" pitchFamily="34" charset="0"/>
                <a:ea typeface="Tahoma" pitchFamily="34" charset="0"/>
                <a:cs typeface="Tahoma" pitchFamily="34" charset="0"/>
              </a:rPr>
              <a:pPr>
                <a:defRPr/>
              </a:pPr>
              <a:t>42</a:t>
            </a:fld>
            <a:endParaRPr lang="ru-RU" sz="1800" b="1" dirty="0">
              <a:latin typeface="Tahoma" pitchFamily="34" charset="0"/>
              <a:ea typeface="Tahoma" pitchFamily="34" charset="0"/>
              <a:cs typeface="Tahoma" pitchFamily="34" charset="0"/>
            </a:endParaRPr>
          </a:p>
        </p:txBody>
      </p:sp>
      <p:sp>
        <p:nvSpPr>
          <p:cNvPr id="36868" name="TextBox 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3" name="Прямоугольник 2"/>
          <p:cNvSpPr/>
          <p:nvPr/>
        </p:nvSpPr>
        <p:spPr>
          <a:xfrm>
            <a:off x="395288" y="5157788"/>
            <a:ext cx="8280400" cy="935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err="1">
                <a:solidFill>
                  <a:schemeClr val="tx1"/>
                </a:solidFill>
                <a:latin typeface="Tahoma" pitchFamily="34" charset="0"/>
              </a:rPr>
              <a:t>Справочно</a:t>
            </a:r>
            <a:r>
              <a:rPr lang="ru-RU" sz="1400" dirty="0">
                <a:solidFill>
                  <a:schemeClr val="tx1"/>
                </a:solidFill>
                <a:latin typeface="Tahoma" pitchFamily="34" charset="0"/>
              </a:rPr>
              <a:t>:</a:t>
            </a:r>
          </a:p>
          <a:p>
            <a:pPr algn="ctr">
              <a:defRPr/>
            </a:pPr>
            <a:r>
              <a:rPr lang="ru-RU" sz="1400" dirty="0">
                <a:solidFill>
                  <a:schemeClr val="tx1"/>
                </a:solidFill>
                <a:latin typeface="Tahoma" pitchFamily="34" charset="0"/>
              </a:rPr>
              <a:t>обобщенная трудовая функция – это «модель» (типовое описание) профессии, должности, раскрывающая ключевой (основной) набор трудовых функций</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15925" y="641350"/>
            <a:ext cx="8424863" cy="54514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dirty="0">
              <a:latin typeface="Tahoma" pitchFamily="34" charset="0"/>
              <a:ea typeface="Tahoma" pitchFamily="34" charset="0"/>
              <a:cs typeface="Tahoma" pitchFamily="34" charset="0"/>
            </a:endParaRPr>
          </a:p>
        </p:txBody>
      </p:sp>
      <p:sp>
        <p:nvSpPr>
          <p:cNvPr id="71682" name="Заголовок 1"/>
          <p:cNvSpPr>
            <a:spLocks noGrp="1"/>
          </p:cNvSpPr>
          <p:nvPr>
            <p:ph type="title"/>
          </p:nvPr>
        </p:nvSpPr>
        <p:spPr>
          <a:xfrm>
            <a:off x="688975" y="115888"/>
            <a:ext cx="7886700" cy="722312"/>
          </a:xfrm>
        </p:spPr>
        <p:txBody>
          <a:bodyPr/>
          <a:lstStyle/>
          <a:p>
            <a:pPr eaLnBrk="1" hangingPunct="1"/>
            <a:br>
              <a:rPr lang="ru-RU" sz="2200" b="1" dirty="0">
                <a:solidFill>
                  <a:srgbClr val="376092"/>
                </a:solidFill>
                <a:latin typeface="Tahoma" pitchFamily="34" charset="0"/>
                <a:cs typeface="Tahoma" pitchFamily="34" charset="0"/>
              </a:rPr>
            </a:br>
            <a:r>
              <a:rPr lang="ru-RU" sz="2200" b="1" dirty="0">
                <a:solidFill>
                  <a:srgbClr val="376092"/>
                </a:solidFill>
                <a:latin typeface="Tahoma" pitchFamily="34" charset="0"/>
                <a:cs typeface="Tahoma" pitchFamily="34" charset="0"/>
              </a:rPr>
              <a:t>ТРАЕКТОРИИ ОБРАЗОВАНИЯ И ОБУЧЕНИЯ </a:t>
            </a:r>
            <a:br>
              <a:rPr lang="ru-RU" sz="2200" dirty="0">
                <a:solidFill>
                  <a:srgbClr val="376092"/>
                </a:solidFill>
                <a:latin typeface="Tahoma" pitchFamily="34" charset="0"/>
                <a:cs typeface="Tahoma" pitchFamily="34" charset="0"/>
              </a:rPr>
            </a:br>
            <a:br>
              <a:rPr lang="ru-RU" sz="2200" dirty="0">
                <a:solidFill>
                  <a:srgbClr val="376092"/>
                </a:solidFill>
                <a:latin typeface="Tahoma" pitchFamily="34" charset="0"/>
                <a:cs typeface="Tahoma" pitchFamily="34" charset="0"/>
              </a:rPr>
            </a:br>
            <a:endParaRPr lang="ru-RU" sz="2200" dirty="0">
              <a:solidFill>
                <a:srgbClr val="376092"/>
              </a:solidFill>
              <a:latin typeface="Tahoma" pitchFamily="34" charset="0"/>
              <a:cs typeface="Tahoma" pitchFamily="34" charset="0"/>
            </a:endParaRPr>
          </a:p>
        </p:txBody>
      </p:sp>
      <p:sp>
        <p:nvSpPr>
          <p:cNvPr id="71683" name="Объект 1"/>
          <p:cNvSpPr>
            <a:spLocks noGrp="1"/>
          </p:cNvSpPr>
          <p:nvPr>
            <p:ph idx="1"/>
          </p:nvPr>
        </p:nvSpPr>
        <p:spPr>
          <a:xfrm>
            <a:off x="539750" y="1052513"/>
            <a:ext cx="8350250" cy="5203825"/>
          </a:xfrm>
        </p:spPr>
        <p:txBody>
          <a:bodyPr/>
          <a:lstStyle/>
          <a:p>
            <a:pPr marL="0" indent="358775" eaLnBrk="1" hangingPunct="1">
              <a:buFont typeface="Arial" charset="0"/>
              <a:buNone/>
              <a:tabLst>
                <a:tab pos="87313" algn="l"/>
              </a:tabLst>
            </a:pPr>
            <a:r>
              <a:rPr lang="ru-RU" sz="2200">
                <a:latin typeface="Tahoma" pitchFamily="34" charset="0"/>
                <a:cs typeface="Tahoma" pitchFamily="34" charset="0"/>
              </a:rPr>
              <a:t>В профессиональном стандарте указаны требования к образованию и опыту работы, необходимые для выполнения ОТФ и ТФ, а не требования к конкретным должностям. </a:t>
            </a:r>
          </a:p>
          <a:p>
            <a:pPr marL="0" indent="358775" eaLnBrk="1" hangingPunct="1">
              <a:buFont typeface="Arial" charset="0"/>
              <a:buNone/>
              <a:tabLst>
                <a:tab pos="87313" algn="l"/>
              </a:tabLst>
            </a:pPr>
            <a:endParaRPr lang="ru-RU" sz="2200">
              <a:latin typeface="Tahoma" pitchFamily="34" charset="0"/>
              <a:cs typeface="Tahoma" pitchFamily="34" charset="0"/>
            </a:endParaRPr>
          </a:p>
          <a:p>
            <a:pPr marL="0" indent="358775" eaLnBrk="1" hangingPunct="1">
              <a:buFont typeface="Arial" charset="0"/>
              <a:buNone/>
              <a:tabLst>
                <a:tab pos="87313" algn="l"/>
              </a:tabLst>
            </a:pPr>
            <a:r>
              <a:rPr lang="ru-RU" sz="2200">
                <a:latin typeface="Tahoma" pitchFamily="34" charset="0"/>
                <a:cs typeface="Tahoma" pitchFamily="34" charset="0"/>
              </a:rPr>
              <a:t>Требования к конкретной должности определяются, исходя из того, выполнение каких трудовых функций предполагается по данной должности. </a:t>
            </a:r>
          </a:p>
          <a:p>
            <a:pPr marL="0" indent="358775" eaLnBrk="1" hangingPunct="1">
              <a:buFont typeface="Arial" charset="0"/>
              <a:buNone/>
              <a:tabLst>
                <a:tab pos="87313" algn="l"/>
              </a:tabLst>
            </a:pPr>
            <a:endParaRPr lang="ru-RU" sz="2200">
              <a:latin typeface="Tahoma" pitchFamily="34" charset="0"/>
              <a:cs typeface="Tahoma" pitchFamily="34" charset="0"/>
            </a:endParaRPr>
          </a:p>
          <a:p>
            <a:pPr marL="0" indent="358775" eaLnBrk="1" hangingPunct="1">
              <a:buFont typeface="Arial" charset="0"/>
              <a:buNone/>
              <a:tabLst>
                <a:tab pos="87313" algn="l"/>
              </a:tabLst>
            </a:pPr>
            <a:r>
              <a:rPr lang="ru-RU" sz="2200">
                <a:latin typeface="Tahoma" pitchFamily="34" charset="0"/>
                <a:cs typeface="Tahoma" pitchFamily="34" charset="0"/>
              </a:rPr>
              <a:t>Поэтому в профессиональном стандарте могут указываться разные образовательные траектории, и работник может соответствовать требованиям одной из них. Это положение действует и в отношении требований к опыту практической работы, указанных в профессиональном стандарте.</a:t>
            </a:r>
          </a:p>
          <a:p>
            <a:pPr marL="0" indent="358775" eaLnBrk="1" hangingPunct="1">
              <a:buFont typeface="Arial" charset="0"/>
              <a:buNone/>
              <a:tabLst>
                <a:tab pos="87313" algn="l"/>
              </a:tabLst>
            </a:pPr>
            <a:endParaRPr lang="ru-RU" sz="2000">
              <a:latin typeface="Tahoma" pitchFamily="34" charset="0"/>
              <a:cs typeface="Tahoma" pitchFamily="34" charset="0"/>
            </a:endParaRPr>
          </a:p>
        </p:txBody>
      </p:sp>
      <p:sp>
        <p:nvSpPr>
          <p:cNvPr id="3" name="Прямоугольник 2"/>
          <p:cNvSpPr/>
          <p:nvPr/>
        </p:nvSpPr>
        <p:spPr>
          <a:xfrm>
            <a:off x="374650" y="117475"/>
            <a:ext cx="8201025"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a:xfrm>
            <a:off x="6804025" y="6492875"/>
            <a:ext cx="2133600" cy="365125"/>
          </a:xfrm>
        </p:spPr>
        <p:txBody>
          <a:bodyPr/>
          <a:lstStyle/>
          <a:p>
            <a:pPr>
              <a:defRPr/>
            </a:pPr>
            <a:fld id="{C6639E4B-97F4-427B-B9B2-2319375904E5}" type="slidenum">
              <a:rPr lang="ru-RU" sz="1800" b="1">
                <a:latin typeface="Tahoma" pitchFamily="34" charset="0"/>
                <a:ea typeface="Tahoma" pitchFamily="34" charset="0"/>
                <a:cs typeface="Tahoma" pitchFamily="34" charset="0"/>
              </a:rPr>
              <a:pPr>
                <a:defRPr/>
              </a:pPr>
              <a:t>43</a:t>
            </a:fld>
            <a:endParaRPr lang="ru-RU" sz="1800" b="1" dirty="0">
              <a:latin typeface="Tahoma" pitchFamily="34" charset="0"/>
              <a:ea typeface="Tahoma" pitchFamily="34" charset="0"/>
              <a:cs typeface="Tahoma" pitchFamily="34" charset="0"/>
            </a:endParaRPr>
          </a:p>
        </p:txBody>
      </p:sp>
      <p:sp>
        <p:nvSpPr>
          <p:cNvPr id="71686"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rot="19070984">
            <a:off x="-721726" y="356483"/>
            <a:ext cx="3743463" cy="1331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solidFill>
                  <a:schemeClr val="accent1">
                    <a:lumMod val="75000"/>
                  </a:schemeClr>
                </a:solidFill>
                <a:latin typeface="Tahoma" pitchFamily="34" charset="0"/>
                <a:ea typeface="Tahoma" pitchFamily="34" charset="0"/>
                <a:cs typeface="Tahoma" pitchFamily="34" charset="0"/>
              </a:rPr>
              <a:t>СТРУКТУРА</a:t>
            </a:r>
            <a:r>
              <a:rPr lang="en-US" sz="1400" b="1" dirty="0">
                <a:solidFill>
                  <a:schemeClr val="accent1">
                    <a:lumMod val="75000"/>
                  </a:schemeClr>
                </a:solidFill>
                <a:latin typeface="Tahoma" pitchFamily="34" charset="0"/>
                <a:ea typeface="Tahoma" pitchFamily="34" charset="0"/>
                <a:cs typeface="Tahoma" pitchFamily="34" charset="0"/>
              </a:rPr>
              <a:t> </a:t>
            </a:r>
          </a:p>
          <a:p>
            <a:r>
              <a:rPr lang="ru-RU" sz="1400" b="1" dirty="0">
                <a:solidFill>
                  <a:schemeClr val="accent1">
                    <a:lumMod val="75000"/>
                  </a:schemeClr>
                </a:solidFill>
                <a:latin typeface="Tahoma" pitchFamily="34" charset="0"/>
                <a:ea typeface="Tahoma" pitchFamily="34" charset="0"/>
                <a:cs typeface="Tahoma" pitchFamily="34" charset="0"/>
              </a:rPr>
              <a:t>ПРОФЕССИОНАЛЬНОГО</a:t>
            </a:r>
            <a:br>
              <a:rPr lang="ru-RU" sz="1400" b="1" dirty="0">
                <a:solidFill>
                  <a:schemeClr val="accent1">
                    <a:lumMod val="75000"/>
                  </a:schemeClr>
                </a:solidFill>
                <a:latin typeface="Tahoma" pitchFamily="34" charset="0"/>
                <a:ea typeface="Tahoma" pitchFamily="34" charset="0"/>
                <a:cs typeface="Tahoma" pitchFamily="34" charset="0"/>
              </a:rPr>
            </a:br>
            <a:r>
              <a:rPr lang="ru-RU" sz="1400" b="1" dirty="0">
                <a:solidFill>
                  <a:schemeClr val="accent1">
                    <a:lumMod val="75000"/>
                  </a:schemeClr>
                </a:solidFill>
                <a:latin typeface="Tahoma" pitchFamily="34" charset="0"/>
                <a:ea typeface="Tahoma" pitchFamily="34" charset="0"/>
                <a:cs typeface="Tahoma" pitchFamily="34" charset="0"/>
              </a:rPr>
              <a:t>СТАНДАРТА</a:t>
            </a:r>
          </a:p>
        </p:txBody>
      </p:sp>
      <p:sp>
        <p:nvSpPr>
          <p:cNvPr id="5" name="Номер слайда 6"/>
          <p:cNvSpPr>
            <a:spLocks noGrp="1"/>
          </p:cNvSpPr>
          <p:nvPr>
            <p:ph type="sldNum" sz="quarter" idx="12"/>
          </p:nvPr>
        </p:nvSpPr>
        <p:spPr>
          <a:xfrm>
            <a:off x="6804248" y="6492875"/>
            <a:ext cx="2133600" cy="365125"/>
          </a:xfrm>
        </p:spPr>
        <p:txBody>
          <a:bodyPr/>
          <a:lstStyle/>
          <a:p>
            <a:fld id="{9A79CB6F-1951-43F0-8288-758C226F384F}" type="slidenum">
              <a:rPr lang="ru-RU" sz="1800" b="1" smtClean="0">
                <a:latin typeface="Tahoma" pitchFamily="34" charset="0"/>
                <a:ea typeface="Tahoma" pitchFamily="34" charset="0"/>
                <a:cs typeface="Tahoma" pitchFamily="34" charset="0"/>
              </a:rPr>
              <a:pPr/>
              <a:t>44</a:t>
            </a:fld>
            <a:endParaRPr lang="ru-RU" sz="1800" b="1" dirty="0">
              <a:latin typeface="Tahoma" pitchFamily="34" charset="0"/>
              <a:ea typeface="Tahoma" pitchFamily="34" charset="0"/>
              <a:cs typeface="Tahoma" pitchFamily="34" charset="0"/>
            </a:endParaRPr>
          </a:p>
        </p:txBody>
      </p:sp>
      <p:sp>
        <p:nvSpPr>
          <p:cNvPr id="6" name="TextBox 5"/>
          <p:cNvSpPr txBox="1"/>
          <p:nvPr/>
        </p:nvSpPr>
        <p:spPr>
          <a:xfrm>
            <a:off x="18204" y="6488668"/>
            <a:ext cx="2160240" cy="369332"/>
          </a:xfrm>
          <a:prstGeom prst="rect">
            <a:avLst/>
          </a:prstGeom>
          <a:noFill/>
        </p:spPr>
        <p:txBody>
          <a:bodyPr wrap="square" rtlCol="0">
            <a:spAutoFit/>
          </a:bodyPr>
          <a:lstStyle/>
          <a:p>
            <a:r>
              <a:rPr lang="ru-RU" b="1" dirty="0">
                <a:solidFill>
                  <a:schemeClr val="bg1">
                    <a:lumMod val="50000"/>
                  </a:schemeClr>
                </a:solidFill>
                <a:latin typeface="Tahoma" pitchFamily="34" charset="0"/>
                <a:ea typeface="Tahoma" pitchFamily="34" charset="0"/>
                <a:cs typeface="Tahoma" pitchFamily="34" charset="0"/>
              </a:rPr>
              <a:t>ВНИИ ТРУДА</a:t>
            </a:r>
          </a:p>
        </p:txBody>
      </p:sp>
      <p:pic>
        <p:nvPicPr>
          <p:cNvPr id="4098" name="Picture 2"/>
          <p:cNvPicPr>
            <a:picLocks noChangeAspect="1" noChangeArrowheads="1"/>
          </p:cNvPicPr>
          <p:nvPr/>
        </p:nvPicPr>
        <p:blipFill>
          <a:blip r:embed="rId3" cstate="print"/>
          <a:srcRect l="37206" t="21434" r="34838" b="20467"/>
          <a:stretch>
            <a:fillRect/>
          </a:stretch>
        </p:blipFill>
        <p:spPr bwMode="auto">
          <a:xfrm>
            <a:off x="3059832" y="260648"/>
            <a:ext cx="5112568" cy="5976664"/>
          </a:xfrm>
          <a:prstGeom prst="rect">
            <a:avLst/>
          </a:prstGeom>
          <a:noFill/>
          <a:ln w="9525">
            <a:noFill/>
            <a:miter lim="800000"/>
            <a:headEnd/>
            <a:tailEnd/>
          </a:ln>
        </p:spPr>
      </p:pic>
      <p:pic>
        <p:nvPicPr>
          <p:cNvPr id="2" name="Рисунок 1"/>
          <p:cNvPicPr>
            <a:picLocks noChangeAspect="1"/>
          </p:cNvPicPr>
          <p:nvPr/>
        </p:nvPicPr>
        <p:blipFill rotWithShape="1">
          <a:blip r:embed="rId4" cstate="print"/>
          <a:srcRect l="17319" t="17100" r="37006" b="13601"/>
          <a:stretch/>
        </p:blipFill>
        <p:spPr>
          <a:xfrm>
            <a:off x="3082702" y="260648"/>
            <a:ext cx="5089698" cy="5976664"/>
          </a:xfrm>
          <a:prstGeom prst="rect">
            <a:avLst/>
          </a:prstGeom>
        </p:spPr>
      </p:pic>
    </p:spTree>
    <p:extLst>
      <p:ext uri="{BB962C8B-B14F-4D97-AF65-F5344CB8AC3E}">
        <p14:creationId xmlns:p14="http://schemas.microsoft.com/office/powerpoint/2010/main" val="372160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44513" y="614363"/>
            <a:ext cx="8348662" cy="5740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2400"/>
          </a:p>
        </p:txBody>
      </p:sp>
      <p:sp>
        <p:nvSpPr>
          <p:cNvPr id="73730" name="Заголовок 1"/>
          <p:cNvSpPr>
            <a:spLocks noGrp="1"/>
          </p:cNvSpPr>
          <p:nvPr>
            <p:ph type="title"/>
          </p:nvPr>
        </p:nvSpPr>
        <p:spPr>
          <a:xfrm>
            <a:off x="685800" y="117475"/>
            <a:ext cx="7886700" cy="722313"/>
          </a:xfrm>
        </p:spPr>
        <p:txBody>
          <a:bodyPr/>
          <a:lstStyle/>
          <a:p>
            <a:pPr eaLnBrk="1" hangingPunct="1"/>
            <a:br>
              <a:rPr lang="ru-RU" sz="2200" b="1">
                <a:solidFill>
                  <a:srgbClr val="376092"/>
                </a:solidFill>
                <a:latin typeface="Tahoma" pitchFamily="34" charset="0"/>
                <a:cs typeface="Tahoma" pitchFamily="34" charset="0"/>
              </a:rPr>
            </a:br>
            <a:r>
              <a:rPr lang="ru-RU" sz="2200" b="1">
                <a:solidFill>
                  <a:srgbClr val="376092"/>
                </a:solidFill>
                <a:latin typeface="Tahoma" pitchFamily="34" charset="0"/>
                <a:cs typeface="Tahoma" pitchFamily="34" charset="0"/>
              </a:rPr>
              <a:t>АТТЕСТАЦИЯ РАБОТНИКОВ</a:t>
            </a:r>
            <a:br>
              <a:rPr lang="ru-RU" sz="2200" b="1">
                <a:solidFill>
                  <a:srgbClr val="376092"/>
                </a:solidFill>
                <a:latin typeface="Tahoma" pitchFamily="34" charset="0"/>
                <a:cs typeface="Tahoma" pitchFamily="34" charset="0"/>
              </a:rPr>
            </a:br>
            <a:br>
              <a:rPr lang="ru-RU" sz="2200" b="1">
                <a:solidFill>
                  <a:srgbClr val="376092"/>
                </a:solidFill>
                <a:latin typeface="Tahoma" pitchFamily="34" charset="0"/>
                <a:cs typeface="Tahoma" pitchFamily="34" charset="0"/>
              </a:rPr>
            </a:br>
            <a:endParaRPr lang="ru-RU" sz="2200" b="1">
              <a:solidFill>
                <a:srgbClr val="376092"/>
              </a:solidFill>
              <a:latin typeface="Tahoma" pitchFamily="34" charset="0"/>
              <a:cs typeface="Tahoma" pitchFamily="34" charset="0"/>
            </a:endParaRPr>
          </a:p>
        </p:txBody>
      </p:sp>
      <p:sp>
        <p:nvSpPr>
          <p:cNvPr id="73731" name="Объект 1"/>
          <p:cNvSpPr>
            <a:spLocks noGrp="1"/>
          </p:cNvSpPr>
          <p:nvPr>
            <p:ph idx="1"/>
          </p:nvPr>
        </p:nvSpPr>
        <p:spPr>
          <a:xfrm>
            <a:off x="371475" y="1103313"/>
            <a:ext cx="8204200" cy="5153025"/>
          </a:xfrm>
        </p:spPr>
        <p:txBody>
          <a:bodyPr/>
          <a:lstStyle/>
          <a:p>
            <a:pPr algn="just" eaLnBrk="1" hangingPunct="1">
              <a:spcBef>
                <a:spcPct val="0"/>
              </a:spcBef>
              <a:buFont typeface="Arial" charset="0"/>
              <a:buNone/>
            </a:pPr>
            <a:r>
              <a:rPr lang="en-US" sz="1800" b="1">
                <a:latin typeface="Tahoma" pitchFamily="34" charset="0"/>
                <a:cs typeface="Tahoma" pitchFamily="34" charset="0"/>
              </a:rPr>
              <a:t>		</a:t>
            </a:r>
            <a:r>
              <a:rPr lang="ru-RU" sz="1800" b="1">
                <a:latin typeface="Tahoma" pitchFamily="34" charset="0"/>
                <a:cs typeface="Tahoma" pitchFamily="34" charset="0"/>
              </a:rPr>
              <a:t>Работодатель может проводить аттестацию работников. </a:t>
            </a:r>
            <a:r>
              <a:rPr lang="ru-RU" sz="1800">
                <a:latin typeface="Tahoma" pitchFamily="34" charset="0"/>
                <a:cs typeface="Tahoma" pitchFamily="34" charset="0"/>
              </a:rPr>
              <a:t>При применении квалификационных справочников и профессиональных стандартов лица, не имеющие специальной подготовки или стажа работы, установленных в данных документах, но обладающие достаточным практическим опытом и выполняющие качественно и в полном объеме возложенные на них должностные обязанности, по рекомендации аттестационной комиссии назначаются на соответствующие должности так же, как и лица, имеющие специальную подготовку и стаж работы.</a:t>
            </a:r>
          </a:p>
          <a:p>
            <a:pPr eaLnBrk="1" hangingPunct="1">
              <a:spcBef>
                <a:spcPct val="0"/>
              </a:spcBef>
              <a:buFont typeface="Arial" charset="0"/>
              <a:buNone/>
            </a:pPr>
            <a:endParaRPr lang="ru-RU" sz="1800">
              <a:latin typeface="Tahoma" pitchFamily="34" charset="0"/>
              <a:cs typeface="Tahoma" pitchFamily="34" charset="0"/>
            </a:endParaRPr>
          </a:p>
          <a:p>
            <a:pPr eaLnBrk="1" hangingPunct="1">
              <a:spcBef>
                <a:spcPct val="0"/>
              </a:spcBef>
              <a:buFont typeface="Arial" charset="0"/>
              <a:buNone/>
            </a:pPr>
            <a:r>
              <a:rPr lang="en-US" sz="1800" b="1">
                <a:latin typeface="Tahoma" pitchFamily="34" charset="0"/>
                <a:cs typeface="Tahoma" pitchFamily="34" charset="0"/>
              </a:rPr>
              <a:t>		</a:t>
            </a:r>
            <a:r>
              <a:rPr lang="ru-RU" sz="1800" b="1">
                <a:latin typeface="Tahoma" pitchFamily="34" charset="0"/>
                <a:cs typeface="Tahoma" pitchFamily="34" charset="0"/>
              </a:rPr>
              <a:t>Порядок проведения аттестации устанавливается трудовым законодательством и </a:t>
            </a:r>
            <a:r>
              <a:rPr lang="ru-RU" sz="1800">
                <a:latin typeface="Tahoma" pitchFamily="34" charset="0"/>
                <a:cs typeface="Tahoma" pitchFamily="34" charset="0"/>
              </a:rPr>
              <a:t>иными нормативными правовыми актами, содержащими нормы трудового права, локальными нормативными актами, применяемыми с учетом мнения представительного органа работников;</a:t>
            </a:r>
            <a:br>
              <a:rPr lang="ru-RU" sz="1800">
                <a:latin typeface="Tahoma" pitchFamily="34" charset="0"/>
                <a:cs typeface="Tahoma" pitchFamily="34" charset="0"/>
              </a:rPr>
            </a:br>
            <a:r>
              <a:rPr lang="ru-RU" sz="1800">
                <a:latin typeface="Tahoma" pitchFamily="34" charset="0"/>
                <a:cs typeface="Tahoma" pitchFamily="34" charset="0"/>
              </a:rPr>
              <a:t>При подготовке документов для аттестации работников работодатель может использовать описание трудовых профессионального стандарта</a:t>
            </a:r>
          </a:p>
        </p:txBody>
      </p:sp>
      <p:sp>
        <p:nvSpPr>
          <p:cNvPr id="3" name="Прямоугольник 2"/>
          <p:cNvSpPr/>
          <p:nvPr/>
        </p:nvSpPr>
        <p:spPr>
          <a:xfrm>
            <a:off x="374650" y="117475"/>
            <a:ext cx="8201025" cy="523875"/>
          </a:xfrm>
          <a:prstGeom prst="rect">
            <a:avLst/>
          </a:prstGeom>
        </p:spPr>
        <p:txBody>
          <a:bodyPr>
            <a:spAutoFit/>
          </a:bodyPr>
          <a:lstStyle/>
          <a:p>
            <a:pPr algn="ctr" fontAlgn="auto">
              <a:spcBef>
                <a:spcPts val="0"/>
              </a:spcBef>
              <a:spcAft>
                <a:spcPts val="0"/>
              </a:spcAft>
              <a:defRPr/>
            </a:pPr>
            <a:endParaRPr lang="ru-RU" altLang="ru-RU" sz="2800" b="1" dirty="0">
              <a:solidFill>
                <a:schemeClr val="bg2">
                  <a:lumMod val="10000"/>
                </a:schemeClr>
              </a:solidFill>
              <a:latin typeface="Times New Roman" pitchFamily="18" charset="0"/>
              <a:cs typeface="Times New Roman" pitchFamily="18" charset="0"/>
            </a:endParaRPr>
          </a:p>
        </p:txBody>
      </p:sp>
      <p:sp>
        <p:nvSpPr>
          <p:cNvPr id="15" name="Номер слайда 6"/>
          <p:cNvSpPr>
            <a:spLocks noGrp="1"/>
          </p:cNvSpPr>
          <p:nvPr>
            <p:ph type="sldNum" sz="quarter" idx="12"/>
          </p:nvPr>
        </p:nvSpPr>
        <p:spPr>
          <a:xfrm>
            <a:off x="6804025" y="6492875"/>
            <a:ext cx="2133600" cy="365125"/>
          </a:xfrm>
        </p:spPr>
        <p:txBody>
          <a:bodyPr/>
          <a:lstStyle/>
          <a:p>
            <a:pPr>
              <a:defRPr/>
            </a:pPr>
            <a:fld id="{7D23DA89-5B76-466F-A78B-ADAA2DFEBB80}" type="slidenum">
              <a:rPr lang="ru-RU" sz="1800" b="1">
                <a:latin typeface="Tahoma" pitchFamily="34" charset="0"/>
                <a:ea typeface="Tahoma" pitchFamily="34" charset="0"/>
                <a:cs typeface="Tahoma" pitchFamily="34" charset="0"/>
              </a:rPr>
              <a:pPr>
                <a:defRPr/>
              </a:pPr>
              <a:t>45</a:t>
            </a:fld>
            <a:endParaRPr lang="ru-RU" sz="1800" b="1" dirty="0">
              <a:latin typeface="Tahoma" pitchFamily="34" charset="0"/>
              <a:ea typeface="Tahoma" pitchFamily="34" charset="0"/>
              <a:cs typeface="Tahoma" pitchFamily="34" charset="0"/>
            </a:endParaRPr>
          </a:p>
        </p:txBody>
      </p:sp>
      <p:sp>
        <p:nvSpPr>
          <p:cNvPr id="73734" name="TextBox 16"/>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1"/>
          <p:cNvSpPr>
            <a:spLocks noGrp="1"/>
          </p:cNvSpPr>
          <p:nvPr>
            <p:ph type="title"/>
          </p:nvPr>
        </p:nvSpPr>
        <p:spPr>
          <a:xfrm>
            <a:off x="360363" y="115888"/>
            <a:ext cx="8450262" cy="482600"/>
          </a:xfrm>
        </p:spPr>
        <p:txBody>
          <a:bodyPr/>
          <a:lstStyle/>
          <a:p>
            <a:pPr eaLnBrk="1" hangingPunct="1"/>
            <a:r>
              <a:rPr lang="ru-RU" sz="2000" b="1">
                <a:solidFill>
                  <a:srgbClr val="376092"/>
                </a:solidFill>
                <a:latin typeface="Tahoma" pitchFamily="34" charset="0"/>
                <a:cs typeface="Tahoma" pitchFamily="34" charset="0"/>
              </a:rPr>
              <a:t>ЭТАПЫ ПРИМЕНЕНИЯ ПРОФЕССИОНАЛЬНЫХ СТАНДАРТОВ</a:t>
            </a:r>
          </a:p>
        </p:txBody>
      </p:sp>
      <p:sp>
        <p:nvSpPr>
          <p:cNvPr id="4" name="Номер слайда 3"/>
          <p:cNvSpPr>
            <a:spLocks noGrp="1"/>
          </p:cNvSpPr>
          <p:nvPr>
            <p:ph type="sldNum" sz="quarter" idx="12"/>
          </p:nvPr>
        </p:nvSpPr>
        <p:spPr/>
        <p:txBody>
          <a:bodyPr/>
          <a:lstStyle/>
          <a:p>
            <a:pPr>
              <a:defRPr/>
            </a:pPr>
            <a:endParaRPr lang="ru-RU" dirty="0"/>
          </a:p>
        </p:txBody>
      </p:sp>
      <p:sp>
        <p:nvSpPr>
          <p:cNvPr id="6" name="Скругленный прямоугольник 5"/>
          <p:cNvSpPr/>
          <p:nvPr/>
        </p:nvSpPr>
        <p:spPr>
          <a:xfrm>
            <a:off x="1858963" y="533539"/>
            <a:ext cx="5022850" cy="581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Формирование рабочей группы по применению профессиональных стандартов</a:t>
            </a:r>
          </a:p>
        </p:txBody>
      </p:sp>
      <p:sp>
        <p:nvSpPr>
          <p:cNvPr id="8" name="Скругленный прямоугольник 7"/>
          <p:cNvSpPr/>
          <p:nvPr/>
        </p:nvSpPr>
        <p:spPr>
          <a:xfrm>
            <a:off x="251520" y="2204864"/>
            <a:ext cx="8568952" cy="43204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Формирование списка профессиональных стандартов</a:t>
            </a:r>
          </a:p>
          <a:p>
            <a:pPr algn="ctr">
              <a:defRPr/>
            </a:pPr>
            <a:endParaRPr lang="ru-RU" sz="1400" dirty="0">
              <a:solidFill>
                <a:srgbClr val="000000"/>
              </a:solidFill>
              <a:latin typeface="Tahoma" pitchFamily="34" charset="0"/>
              <a:cs typeface="Tahoma" pitchFamily="34" charset="0"/>
            </a:endParaRPr>
          </a:p>
        </p:txBody>
      </p:sp>
      <p:sp>
        <p:nvSpPr>
          <p:cNvPr id="9" name="Скругленный прямоугольник 8"/>
          <p:cNvSpPr/>
          <p:nvPr/>
        </p:nvSpPr>
        <p:spPr>
          <a:xfrm>
            <a:off x="395536" y="2924944"/>
            <a:ext cx="8493125" cy="57606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dirty="0">
              <a:solidFill>
                <a:srgbClr val="000000"/>
              </a:solidFill>
              <a:latin typeface="Tahoma" pitchFamily="34" charset="0"/>
              <a:cs typeface="Tahoma" pitchFamily="34" charset="0"/>
            </a:endParaRPr>
          </a:p>
          <a:p>
            <a:pPr algn="ctr">
              <a:defRPr/>
            </a:pPr>
            <a:endParaRPr lang="ru-RU" sz="1400" dirty="0">
              <a:solidFill>
                <a:srgbClr val="000000"/>
              </a:solidFill>
              <a:latin typeface="Tahoma" pitchFamily="34" charset="0"/>
              <a:cs typeface="Tahoma" pitchFamily="34" charset="0"/>
            </a:endParaRPr>
          </a:p>
          <a:p>
            <a:pPr algn="ctr">
              <a:defRPr/>
            </a:pPr>
            <a:r>
              <a:rPr lang="ru-RU" sz="1400" dirty="0">
                <a:solidFill>
                  <a:srgbClr val="000000"/>
                </a:solidFill>
                <a:latin typeface="Tahoma" pitchFamily="34" charset="0"/>
                <a:cs typeface="Tahoma" pitchFamily="34" charset="0"/>
              </a:rPr>
              <a:t>Анализ соответствия квалификации работников требованиям профессиональным стандартам</a:t>
            </a:r>
          </a:p>
          <a:p>
            <a:pPr algn="ctr">
              <a:defRPr/>
            </a:pPr>
            <a:endParaRPr lang="ru-RU" sz="1400" dirty="0">
              <a:solidFill>
                <a:srgbClr val="000000"/>
              </a:solidFill>
              <a:latin typeface="Tahoma" pitchFamily="34" charset="0"/>
              <a:cs typeface="Tahoma" pitchFamily="34" charset="0"/>
            </a:endParaRPr>
          </a:p>
          <a:p>
            <a:pPr algn="ctr">
              <a:defRPr/>
            </a:pPr>
            <a:endParaRPr lang="ru-RU" sz="1400" dirty="0">
              <a:solidFill>
                <a:srgbClr val="000000"/>
              </a:solidFill>
              <a:latin typeface="Tahoma" pitchFamily="34" charset="0"/>
              <a:cs typeface="Tahoma" pitchFamily="34" charset="0"/>
            </a:endParaRPr>
          </a:p>
        </p:txBody>
      </p:sp>
      <p:sp>
        <p:nvSpPr>
          <p:cNvPr id="10" name="Скругленный прямоугольник 9"/>
          <p:cNvSpPr/>
          <p:nvPr/>
        </p:nvSpPr>
        <p:spPr>
          <a:xfrm>
            <a:off x="179512" y="3789040"/>
            <a:ext cx="1836738" cy="19018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Наименования должностей / профессий</a:t>
            </a:r>
          </a:p>
          <a:p>
            <a:pPr algn="ctr">
              <a:defRPr/>
            </a:pPr>
            <a:r>
              <a:rPr lang="ru-RU" sz="1400" dirty="0">
                <a:solidFill>
                  <a:srgbClr val="FF0000"/>
                </a:solidFill>
                <a:latin typeface="Tahoma" pitchFamily="34" charset="0"/>
                <a:cs typeface="Tahoma" pitchFamily="34" charset="0"/>
              </a:rPr>
              <a:t> (</a:t>
            </a:r>
            <a:r>
              <a:rPr lang="ru-RU" sz="1100" dirty="0">
                <a:solidFill>
                  <a:srgbClr val="FF0000"/>
                </a:solidFill>
                <a:latin typeface="Tahoma" pitchFamily="34" charset="0"/>
                <a:cs typeface="Tahoma" pitchFamily="34" charset="0"/>
              </a:rPr>
              <a:t>строгое соответствие, если предоставление компенсаций и льгот либо наличие ограничений ст. 57 ТК РФ)</a:t>
            </a:r>
          </a:p>
        </p:txBody>
      </p:sp>
      <p:sp>
        <p:nvSpPr>
          <p:cNvPr id="11" name="Скругленный прямоугольник 10"/>
          <p:cNvSpPr/>
          <p:nvPr/>
        </p:nvSpPr>
        <p:spPr>
          <a:xfrm>
            <a:off x="2339752" y="3789040"/>
            <a:ext cx="1801812" cy="9779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Требования к образованию </a:t>
            </a:r>
            <a:r>
              <a:rPr lang="ru-RU" sz="1400" dirty="0">
                <a:solidFill>
                  <a:srgbClr val="FF0000"/>
                </a:solidFill>
                <a:latin typeface="Tahoma" pitchFamily="34" charset="0"/>
                <a:cs typeface="Tahoma" pitchFamily="34" charset="0"/>
              </a:rPr>
              <a:t>(ст.195.3.ТК РФ)</a:t>
            </a:r>
          </a:p>
        </p:txBody>
      </p:sp>
      <p:sp>
        <p:nvSpPr>
          <p:cNvPr id="12" name="Скругленный прямоугольник 11"/>
          <p:cNvSpPr/>
          <p:nvPr/>
        </p:nvSpPr>
        <p:spPr>
          <a:xfrm>
            <a:off x="4355976" y="3789040"/>
            <a:ext cx="1770062" cy="9620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Требования к опыту работы                      </a:t>
            </a:r>
            <a:r>
              <a:rPr lang="ru-RU" sz="1400" dirty="0">
                <a:solidFill>
                  <a:srgbClr val="FF0000"/>
                </a:solidFill>
                <a:latin typeface="Tahoma" pitchFamily="34" charset="0"/>
                <a:cs typeface="Tahoma" pitchFamily="34" charset="0"/>
              </a:rPr>
              <a:t>(ст.195.3 ТК РФ)</a:t>
            </a:r>
          </a:p>
          <a:p>
            <a:pPr algn="ctr">
              <a:defRPr/>
            </a:pPr>
            <a:endParaRPr lang="ru-RU" sz="1400" dirty="0">
              <a:solidFill>
                <a:srgbClr val="000000"/>
              </a:solidFill>
              <a:latin typeface="Tahoma" pitchFamily="34" charset="0"/>
              <a:cs typeface="Tahoma" pitchFamily="34" charset="0"/>
            </a:endParaRPr>
          </a:p>
        </p:txBody>
      </p:sp>
      <p:sp>
        <p:nvSpPr>
          <p:cNvPr id="13" name="Скругленный прямоугольник 12"/>
          <p:cNvSpPr/>
          <p:nvPr/>
        </p:nvSpPr>
        <p:spPr>
          <a:xfrm>
            <a:off x="2843808" y="5085184"/>
            <a:ext cx="5688012" cy="7794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dirty="0">
                <a:solidFill>
                  <a:srgbClr val="000000"/>
                </a:solidFill>
                <a:latin typeface="Tahoma" pitchFamily="34" charset="0"/>
                <a:cs typeface="Tahoma" pitchFamily="34" charset="0"/>
              </a:rPr>
              <a:t>При выявлении несоответствия</a:t>
            </a:r>
          </a:p>
          <a:p>
            <a:pPr algn="ctr">
              <a:defRPr/>
            </a:pPr>
            <a:r>
              <a:rPr lang="ru-RU" sz="1400" dirty="0">
                <a:solidFill>
                  <a:srgbClr val="000000"/>
                </a:solidFill>
                <a:latin typeface="Tahoma" pitchFamily="34" charset="0"/>
                <a:cs typeface="Tahoma" pitchFamily="34" charset="0"/>
              </a:rPr>
              <a:t>план - график мероприятий по внедрению профессиональных стандартов   утверждение  приказом</a:t>
            </a:r>
          </a:p>
        </p:txBody>
      </p:sp>
      <p:sp>
        <p:nvSpPr>
          <p:cNvPr id="14" name="Скругленный прямоугольник 13"/>
          <p:cNvSpPr/>
          <p:nvPr/>
        </p:nvSpPr>
        <p:spPr>
          <a:xfrm>
            <a:off x="6372200" y="3789040"/>
            <a:ext cx="1712913" cy="9461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a:solidFill>
                  <a:srgbClr val="000000"/>
                </a:solidFill>
                <a:latin typeface="Tahoma" pitchFamily="34" charset="0"/>
                <a:cs typeface="Tahoma" pitchFamily="34" charset="0"/>
              </a:rPr>
              <a:t>Особые условия допуска к работе</a:t>
            </a:r>
          </a:p>
        </p:txBody>
      </p:sp>
      <p:sp>
        <p:nvSpPr>
          <p:cNvPr id="15" name="Стрелка вниз 14"/>
          <p:cNvSpPr/>
          <p:nvPr/>
        </p:nvSpPr>
        <p:spPr>
          <a:xfrm>
            <a:off x="3885568" y="1149450"/>
            <a:ext cx="706583" cy="1662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низ 15"/>
          <p:cNvSpPr/>
          <p:nvPr/>
        </p:nvSpPr>
        <p:spPr>
          <a:xfrm>
            <a:off x="3995936" y="1844824"/>
            <a:ext cx="70643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трелка вниз 16"/>
          <p:cNvSpPr/>
          <p:nvPr/>
        </p:nvSpPr>
        <p:spPr>
          <a:xfrm>
            <a:off x="4067944" y="2708920"/>
            <a:ext cx="648072" cy="288033"/>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низ 21"/>
          <p:cNvSpPr/>
          <p:nvPr/>
        </p:nvSpPr>
        <p:spPr>
          <a:xfrm>
            <a:off x="7020272" y="3573016"/>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4" name="Скругленный прямоугольник 23"/>
          <p:cNvSpPr/>
          <p:nvPr/>
        </p:nvSpPr>
        <p:spPr>
          <a:xfrm>
            <a:off x="107504" y="1301087"/>
            <a:ext cx="8496944" cy="5437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400" dirty="0">
              <a:solidFill>
                <a:srgbClr val="000000"/>
              </a:solidFill>
              <a:latin typeface="Tahoma" pitchFamily="34" charset="0"/>
              <a:cs typeface="Tahoma" pitchFamily="34" charset="0"/>
            </a:endParaRPr>
          </a:p>
          <a:p>
            <a:pPr algn="ctr">
              <a:defRPr/>
            </a:pPr>
            <a:r>
              <a:rPr lang="ru-RU" sz="1400" dirty="0">
                <a:solidFill>
                  <a:srgbClr val="000000"/>
                </a:solidFill>
                <a:latin typeface="Tahoma" pitchFamily="34" charset="0"/>
                <a:cs typeface="Tahoma" pitchFamily="34" charset="0"/>
              </a:rPr>
              <a:t>Анализ реестра профессиональных стандартов и  ГИР «Справочник профессий», портал разработки профессиональных стандартов и квалификаций </a:t>
            </a:r>
            <a:r>
              <a:rPr lang="en-US" sz="1400" dirty="0">
                <a:solidFill>
                  <a:srgbClr val="000000"/>
                </a:solidFill>
                <a:latin typeface="Tahoma" pitchFamily="34" charset="0"/>
                <a:cs typeface="Tahoma" pitchFamily="34" charset="0"/>
              </a:rPr>
              <a:t>http://pst-c.ru/</a:t>
            </a:r>
            <a:endParaRPr lang="ru-RU" sz="1400" dirty="0">
              <a:solidFill>
                <a:srgbClr val="000000"/>
              </a:solidFill>
              <a:latin typeface="Tahoma" pitchFamily="34" charset="0"/>
              <a:cs typeface="Tahoma" pitchFamily="34" charset="0"/>
            </a:endParaRPr>
          </a:p>
          <a:p>
            <a:pPr algn="ctr">
              <a:defRPr/>
            </a:pPr>
            <a:endParaRPr lang="ru-RU" sz="1400" dirty="0">
              <a:solidFill>
                <a:srgbClr val="000000"/>
              </a:solidFill>
              <a:latin typeface="Tahoma" pitchFamily="34" charset="0"/>
              <a:cs typeface="Tahoma" pitchFamily="34" charset="0"/>
            </a:endParaRPr>
          </a:p>
        </p:txBody>
      </p:sp>
      <p:sp>
        <p:nvSpPr>
          <p:cNvPr id="25" name="Стрелка вправо 24"/>
          <p:cNvSpPr/>
          <p:nvPr/>
        </p:nvSpPr>
        <p:spPr>
          <a:xfrm>
            <a:off x="1979712" y="5301208"/>
            <a:ext cx="7350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Стрелка вниз 28"/>
          <p:cNvSpPr/>
          <p:nvPr/>
        </p:nvSpPr>
        <p:spPr>
          <a:xfrm>
            <a:off x="4932040" y="3573016"/>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0" name="Стрелка вниз 29"/>
          <p:cNvSpPr/>
          <p:nvPr/>
        </p:nvSpPr>
        <p:spPr>
          <a:xfrm>
            <a:off x="3059832" y="3573016"/>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низ 30"/>
          <p:cNvSpPr/>
          <p:nvPr/>
        </p:nvSpPr>
        <p:spPr>
          <a:xfrm>
            <a:off x="1115616" y="3573016"/>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2" name="Стрелка вниз 31"/>
          <p:cNvSpPr/>
          <p:nvPr/>
        </p:nvSpPr>
        <p:spPr>
          <a:xfrm>
            <a:off x="7164288" y="4797152"/>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3" name="Стрелка вниз 32"/>
          <p:cNvSpPr/>
          <p:nvPr/>
        </p:nvSpPr>
        <p:spPr>
          <a:xfrm>
            <a:off x="5004048" y="4797152"/>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4" name="Стрелка вниз 33"/>
          <p:cNvSpPr/>
          <p:nvPr/>
        </p:nvSpPr>
        <p:spPr>
          <a:xfrm>
            <a:off x="2987824" y="4797152"/>
            <a:ext cx="477983" cy="217055"/>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77869" name="Номер слайда 6"/>
          <p:cNvSpPr txBox="1">
            <a:spLocks/>
          </p:cNvSpPr>
          <p:nvPr/>
        </p:nvSpPr>
        <p:spPr bwMode="auto">
          <a:xfrm>
            <a:off x="6804025" y="6492875"/>
            <a:ext cx="2133600" cy="365125"/>
          </a:xfrm>
          <a:prstGeom prst="rect">
            <a:avLst/>
          </a:prstGeom>
          <a:noFill/>
          <a:ln w="9525">
            <a:noFill/>
            <a:miter lim="800000"/>
            <a:headEnd/>
            <a:tailEnd/>
          </a:ln>
        </p:spPr>
        <p:txBody>
          <a:bodyPr anchor="ctr"/>
          <a:lstStyle/>
          <a:p>
            <a:pPr algn="r"/>
            <a:fld id="{1C5A59E2-3586-4805-84D6-A64F0F2009CB}" type="slidenum">
              <a:rPr lang="ru-RU" b="1">
                <a:solidFill>
                  <a:srgbClr val="898989"/>
                </a:solidFill>
                <a:latin typeface="Tahoma" pitchFamily="34" charset="0"/>
                <a:cs typeface="Tahoma" pitchFamily="34" charset="0"/>
              </a:rPr>
              <a:pPr algn="r"/>
              <a:t>46</a:t>
            </a:fld>
            <a:endParaRPr lang="ru-RU" b="1">
              <a:solidFill>
                <a:srgbClr val="898989"/>
              </a:solidFill>
              <a:latin typeface="Tahoma" pitchFamily="34" charset="0"/>
              <a:cs typeface="Tahoma" pitchFamily="34" charset="0"/>
            </a:endParaRPr>
          </a:p>
        </p:txBody>
      </p:sp>
      <p:sp>
        <p:nvSpPr>
          <p:cNvPr id="77870" name="TextBox 3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1"/>
          <p:cNvSpPr>
            <a:spLocks noGrp="1"/>
          </p:cNvSpPr>
          <p:nvPr>
            <p:ph type="title"/>
          </p:nvPr>
        </p:nvSpPr>
        <p:spPr>
          <a:xfrm>
            <a:off x="439738" y="-201613"/>
            <a:ext cx="8229600" cy="1143001"/>
          </a:xfrm>
        </p:spPr>
        <p:txBody>
          <a:bodyPr/>
          <a:lstStyle/>
          <a:p>
            <a:pPr eaLnBrk="1" hangingPunct="1"/>
            <a:r>
              <a:rPr lang="ru-RU" sz="2200" b="1" dirty="0">
                <a:solidFill>
                  <a:srgbClr val="376092"/>
                </a:solidFill>
                <a:latin typeface="Tahoma" pitchFamily="34" charset="0"/>
                <a:cs typeface="Tahoma" pitchFamily="34" charset="0"/>
              </a:rPr>
              <a:t>ПРИМЕНЕНИЕ ПРОФЕССИОНАЛЬНЫХ СТАНДАРТОВ</a:t>
            </a:r>
          </a:p>
        </p:txBody>
      </p:sp>
      <p:sp>
        <p:nvSpPr>
          <p:cNvPr id="6" name="Скругленный прямоугольник 5"/>
          <p:cNvSpPr/>
          <p:nvPr/>
        </p:nvSpPr>
        <p:spPr>
          <a:xfrm>
            <a:off x="347663" y="619125"/>
            <a:ext cx="8555037" cy="434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b="1" dirty="0"/>
          </a:p>
          <a:p>
            <a:pPr algn="ctr" fontAlgn="auto">
              <a:spcBef>
                <a:spcPts val="0"/>
              </a:spcBef>
              <a:spcAft>
                <a:spcPts val="0"/>
              </a:spcAft>
              <a:defRPr/>
            </a:pPr>
            <a:r>
              <a:rPr lang="ru-RU" b="1" dirty="0"/>
              <a:t>Наименования должностей/ профессий </a:t>
            </a:r>
          </a:p>
          <a:p>
            <a:pPr algn="ctr" fontAlgn="auto">
              <a:spcBef>
                <a:spcPts val="0"/>
              </a:spcBef>
              <a:spcAft>
                <a:spcPts val="0"/>
              </a:spcAft>
              <a:defRPr/>
            </a:pPr>
            <a:r>
              <a:rPr lang="ru-RU" b="1" dirty="0"/>
              <a:t> </a:t>
            </a:r>
            <a:endParaRPr lang="ru-RU" dirty="0"/>
          </a:p>
        </p:txBody>
      </p:sp>
      <p:sp>
        <p:nvSpPr>
          <p:cNvPr id="7" name="Скругленный прямоугольник 6"/>
          <p:cNvSpPr/>
          <p:nvPr/>
        </p:nvSpPr>
        <p:spPr>
          <a:xfrm>
            <a:off x="347663" y="1370013"/>
            <a:ext cx="2863850" cy="12922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Обязательность применения (</a:t>
            </a:r>
            <a:r>
              <a:rPr lang="ru-RU" sz="1400">
                <a:solidFill>
                  <a:srgbClr val="000000"/>
                </a:solidFill>
                <a:latin typeface="Tahoma" pitchFamily="34" charset="0"/>
                <a:cs typeface="Tahoma" pitchFamily="34" charset="0"/>
              </a:rPr>
              <a:t>предоставление компенсаций и льгот либо наличие ограничений ст. 57 ТК РФ)</a:t>
            </a:r>
            <a:endParaRPr lang="ru-RU" sz="1400" b="1">
              <a:solidFill>
                <a:srgbClr val="000000"/>
              </a:solidFill>
              <a:latin typeface="Tahoma" pitchFamily="34" charset="0"/>
              <a:cs typeface="Tahoma" pitchFamily="34" charset="0"/>
            </a:endParaRPr>
          </a:p>
        </p:txBody>
      </p:sp>
      <p:sp>
        <p:nvSpPr>
          <p:cNvPr id="8" name="Скругленный прямоугольник 7"/>
          <p:cNvSpPr/>
          <p:nvPr/>
        </p:nvSpPr>
        <p:spPr>
          <a:xfrm>
            <a:off x="6537325" y="1377950"/>
            <a:ext cx="2365375" cy="630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Рекомендательный характер</a:t>
            </a:r>
          </a:p>
        </p:txBody>
      </p:sp>
      <p:sp>
        <p:nvSpPr>
          <p:cNvPr id="9" name="Скругленный прямоугольник 8"/>
          <p:cNvSpPr/>
          <p:nvPr/>
        </p:nvSpPr>
        <p:spPr>
          <a:xfrm>
            <a:off x="6637338" y="2998788"/>
            <a:ext cx="2165350" cy="11715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a:solidFill>
                  <a:srgbClr val="FF0000"/>
                </a:solidFill>
                <a:latin typeface="Tahoma" pitchFamily="34" charset="0"/>
                <a:cs typeface="Tahoma" pitchFamily="34" charset="0"/>
              </a:rPr>
              <a:t>Наименование профессии/должности работодатель определяет</a:t>
            </a:r>
          </a:p>
          <a:p>
            <a:pPr algn="ctr">
              <a:defRPr/>
            </a:pPr>
            <a:r>
              <a:rPr lang="ru-RU" sz="1400">
                <a:solidFill>
                  <a:srgbClr val="FF0000"/>
                </a:solidFill>
                <a:latin typeface="Tahoma" pitchFamily="34" charset="0"/>
                <a:cs typeface="Tahoma" pitchFamily="34" charset="0"/>
              </a:rPr>
              <a:t>самостоятельно</a:t>
            </a:r>
          </a:p>
        </p:txBody>
      </p:sp>
      <p:sp>
        <p:nvSpPr>
          <p:cNvPr id="10" name="Скругленный прямоугольник 9"/>
          <p:cNvSpPr/>
          <p:nvPr/>
        </p:nvSpPr>
        <p:spPr>
          <a:xfrm>
            <a:off x="284163" y="4419600"/>
            <a:ext cx="2927350" cy="1676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700">
              <a:solidFill>
                <a:srgbClr val="000000"/>
              </a:solidFill>
              <a:latin typeface="Tahoma" pitchFamily="34" charset="0"/>
              <a:cs typeface="Tahoma" pitchFamily="34" charset="0"/>
            </a:endParaRPr>
          </a:p>
          <a:p>
            <a:pPr algn="ctr">
              <a:defRPr/>
            </a:pPr>
            <a:endParaRPr lang="ru-RU" sz="1400" b="1">
              <a:solidFill>
                <a:srgbClr val="000000"/>
              </a:solidFill>
              <a:latin typeface="Tahoma" pitchFamily="34" charset="0"/>
              <a:cs typeface="Tahoma" pitchFamily="34" charset="0"/>
            </a:endParaRPr>
          </a:p>
          <a:p>
            <a:pPr algn="ctr">
              <a:defRPr/>
            </a:pPr>
            <a:r>
              <a:rPr lang="ru-RU" sz="1400" b="1">
                <a:solidFill>
                  <a:srgbClr val="000000"/>
                </a:solidFill>
                <a:latin typeface="Tahoma" pitchFamily="34" charset="0"/>
                <a:cs typeface="Tahoma" pitchFamily="34" charset="0"/>
              </a:rPr>
              <a:t>Особый  случай</a:t>
            </a:r>
          </a:p>
          <a:p>
            <a:pPr algn="ctr">
              <a:defRPr/>
            </a:pPr>
            <a:r>
              <a:rPr lang="ru-RU" sz="1400">
                <a:solidFill>
                  <a:srgbClr val="000000"/>
                </a:solidFill>
                <a:latin typeface="Tahoma" pitchFamily="34" charset="0"/>
                <a:cs typeface="Tahoma" pitchFamily="34" charset="0"/>
              </a:rPr>
              <a:t>Если в разделе  «возможные наименования должностей, профессий» профессионального стандарта нет наименования должности/ профессии</a:t>
            </a:r>
          </a:p>
          <a:p>
            <a:pPr algn="ctr">
              <a:defRPr/>
            </a:pPr>
            <a:endParaRPr lang="ru-RU" sz="1400">
              <a:solidFill>
                <a:srgbClr val="000000"/>
              </a:solidFill>
              <a:latin typeface="Tahoma" pitchFamily="34" charset="0"/>
              <a:cs typeface="Tahoma" pitchFamily="34" charset="0"/>
            </a:endParaRPr>
          </a:p>
          <a:p>
            <a:pPr algn="ctr">
              <a:defRPr/>
            </a:pPr>
            <a:endParaRPr lang="ru-RU" sz="1400">
              <a:solidFill>
                <a:srgbClr val="000000"/>
              </a:solidFill>
              <a:latin typeface="Tahoma" pitchFamily="34" charset="0"/>
              <a:cs typeface="Tahoma" pitchFamily="34" charset="0"/>
            </a:endParaRPr>
          </a:p>
        </p:txBody>
      </p:sp>
      <p:sp>
        <p:nvSpPr>
          <p:cNvPr id="13" name="Скругленный прямоугольник 12"/>
          <p:cNvSpPr/>
          <p:nvPr/>
        </p:nvSpPr>
        <p:spPr>
          <a:xfrm>
            <a:off x="4624388" y="4470400"/>
            <a:ext cx="4178300" cy="1625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a:solidFill>
                  <a:srgbClr val="000000"/>
                </a:solidFill>
                <a:latin typeface="Tahoma" pitchFamily="34" charset="0"/>
                <a:cs typeface="Tahoma" pitchFamily="34" charset="0"/>
              </a:rPr>
              <a:t>в Минтруд России или СПК при Национальном совете с предложением о внесении данной должности/профессии в соответствующий раздел профессионального стандарта</a:t>
            </a:r>
          </a:p>
        </p:txBody>
      </p:sp>
      <p:sp>
        <p:nvSpPr>
          <p:cNvPr id="15" name="Стрелка вниз 14"/>
          <p:cNvSpPr/>
          <p:nvPr/>
        </p:nvSpPr>
        <p:spPr>
          <a:xfrm>
            <a:off x="1353914" y="1105086"/>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4" name="Скругленный прямоугольник 23"/>
          <p:cNvSpPr/>
          <p:nvPr/>
        </p:nvSpPr>
        <p:spPr>
          <a:xfrm>
            <a:off x="284163" y="3030538"/>
            <a:ext cx="2900362" cy="104616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b="1" dirty="0">
                <a:solidFill>
                  <a:srgbClr val="000000"/>
                </a:solidFill>
                <a:latin typeface="Tahoma" pitchFamily="34" charset="0"/>
                <a:cs typeface="Tahoma" pitchFamily="34" charset="0"/>
              </a:rPr>
              <a:t>Строгое соответствие с наименованием </a:t>
            </a:r>
            <a:r>
              <a:rPr lang="ru-RU" sz="1400" dirty="0">
                <a:solidFill>
                  <a:srgbClr val="000000"/>
                </a:solidFill>
                <a:latin typeface="Tahoma" pitchFamily="34" charset="0"/>
                <a:cs typeface="Tahoma" pitchFamily="34" charset="0"/>
              </a:rPr>
              <a:t>профессии/ должности в ЕКС, ЕТКС</a:t>
            </a:r>
          </a:p>
          <a:p>
            <a:pPr algn="ctr">
              <a:defRPr/>
            </a:pPr>
            <a:r>
              <a:rPr lang="ru-RU" sz="1400" dirty="0">
                <a:solidFill>
                  <a:srgbClr val="000000"/>
                </a:solidFill>
                <a:latin typeface="Tahoma" pitchFamily="34" charset="0"/>
                <a:cs typeface="Tahoma" pitchFamily="34" charset="0"/>
              </a:rPr>
              <a:t> или ПС (слайд 24)</a:t>
            </a:r>
          </a:p>
        </p:txBody>
      </p:sp>
      <p:sp>
        <p:nvSpPr>
          <p:cNvPr id="19" name="Скругленный прямоугольник 18"/>
          <p:cNvSpPr/>
          <p:nvPr/>
        </p:nvSpPr>
        <p:spPr>
          <a:xfrm>
            <a:off x="3763963" y="1354138"/>
            <a:ext cx="2408237" cy="13081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400" b="1">
                <a:solidFill>
                  <a:schemeClr val="tx1"/>
                </a:solidFill>
                <a:latin typeface="Tahoma" pitchFamily="34" charset="0"/>
                <a:cs typeface="Tahoma" pitchFamily="34" charset="0"/>
              </a:rPr>
              <a:t>Обязательность применения </a:t>
            </a:r>
            <a:r>
              <a:rPr lang="ru-RU" sz="1400">
                <a:solidFill>
                  <a:schemeClr val="tx1"/>
                </a:solidFill>
                <a:latin typeface="Tahoma" pitchFamily="34" charset="0"/>
                <a:cs typeface="Tahoma" pitchFamily="34" charset="0"/>
              </a:rPr>
              <a:t>(если в НПА предусмотрены требования к наименованию должностей /профессий)</a:t>
            </a:r>
          </a:p>
        </p:txBody>
      </p:sp>
      <p:sp>
        <p:nvSpPr>
          <p:cNvPr id="20" name="Скругленный прямоугольник 19"/>
          <p:cNvSpPr/>
          <p:nvPr/>
        </p:nvSpPr>
        <p:spPr>
          <a:xfrm>
            <a:off x="3824288" y="3030538"/>
            <a:ext cx="2439987" cy="11017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400" b="1">
                <a:solidFill>
                  <a:srgbClr val="000000"/>
                </a:solidFill>
                <a:latin typeface="Tahoma" pitchFamily="34" charset="0"/>
                <a:cs typeface="Tahoma" pitchFamily="34" charset="0"/>
              </a:rPr>
              <a:t>Строгое соответствие наименования </a:t>
            </a:r>
            <a:r>
              <a:rPr lang="ru-RU" sz="1400">
                <a:solidFill>
                  <a:srgbClr val="000000"/>
                </a:solidFill>
                <a:latin typeface="Tahoma" pitchFamily="34" charset="0"/>
                <a:cs typeface="Tahoma" pitchFamily="34" charset="0"/>
              </a:rPr>
              <a:t>профессии/ должности с требованиями НПА</a:t>
            </a:r>
          </a:p>
        </p:txBody>
      </p:sp>
      <p:sp>
        <p:nvSpPr>
          <p:cNvPr id="26" name="Стрелка вниз 25"/>
          <p:cNvSpPr/>
          <p:nvPr/>
        </p:nvSpPr>
        <p:spPr>
          <a:xfrm>
            <a:off x="4542907" y="1105086"/>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7" name="Стрелка вниз 26"/>
          <p:cNvSpPr/>
          <p:nvPr/>
        </p:nvSpPr>
        <p:spPr>
          <a:xfrm>
            <a:off x="7387977" y="1124891"/>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низ 27"/>
          <p:cNvSpPr/>
          <p:nvPr/>
        </p:nvSpPr>
        <p:spPr>
          <a:xfrm>
            <a:off x="1422898" y="2804101"/>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9" name="Стрелка вниз 28"/>
          <p:cNvSpPr/>
          <p:nvPr/>
        </p:nvSpPr>
        <p:spPr>
          <a:xfrm>
            <a:off x="1379496" y="4169616"/>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0" name="Стрелка вниз 29"/>
          <p:cNvSpPr/>
          <p:nvPr/>
        </p:nvSpPr>
        <p:spPr>
          <a:xfrm>
            <a:off x="4732999" y="2804101"/>
            <a:ext cx="623456" cy="193964"/>
          </a:xfrm>
          <a:prstGeom prst="downArrow">
            <a:avLst/>
          </a:prstGeom>
        </p:spPr>
        <p:style>
          <a:lnRef idx="2">
            <a:schemeClr val="accent5">
              <a:shade val="50000"/>
            </a:schemeClr>
          </a:lnRef>
          <a:fillRef idx="1003">
            <a:schemeClr val="dk2"/>
          </a:fillRef>
          <a:effectRef idx="0">
            <a:schemeClr val="accent5"/>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низ 30"/>
          <p:cNvSpPr/>
          <p:nvPr/>
        </p:nvSpPr>
        <p:spPr>
          <a:xfrm>
            <a:off x="7415213" y="2170113"/>
            <a:ext cx="623887" cy="730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2" name="Стрелка вниз 31"/>
          <p:cNvSpPr/>
          <p:nvPr/>
        </p:nvSpPr>
        <p:spPr>
          <a:xfrm rot="16200000">
            <a:off x="3610769" y="4663281"/>
            <a:ext cx="623888" cy="1241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Номер слайда 6"/>
          <p:cNvSpPr>
            <a:spLocks noGrp="1"/>
          </p:cNvSpPr>
          <p:nvPr>
            <p:ph type="sldNum" sz="quarter" idx="12"/>
          </p:nvPr>
        </p:nvSpPr>
        <p:spPr>
          <a:xfrm>
            <a:off x="6804025" y="6492875"/>
            <a:ext cx="2133600" cy="365125"/>
          </a:xfrm>
        </p:spPr>
        <p:txBody>
          <a:bodyPr/>
          <a:lstStyle/>
          <a:p>
            <a:pPr>
              <a:defRPr/>
            </a:pPr>
            <a:fld id="{BBFCBD43-FC0F-4599-9AF1-EEDB85D89BC1}" type="slidenum">
              <a:rPr lang="ru-RU" sz="1800" b="1">
                <a:latin typeface="Tahoma" pitchFamily="34" charset="0"/>
                <a:ea typeface="Tahoma" pitchFamily="34" charset="0"/>
                <a:cs typeface="Tahoma" pitchFamily="34" charset="0"/>
              </a:rPr>
              <a:pPr>
                <a:defRPr/>
              </a:pPr>
              <a:t>47</a:t>
            </a:fld>
            <a:endParaRPr lang="ru-RU" sz="1800" b="1" dirty="0">
              <a:latin typeface="Tahoma" pitchFamily="34" charset="0"/>
              <a:ea typeface="Tahoma" pitchFamily="34" charset="0"/>
              <a:cs typeface="Tahoma" pitchFamily="34" charset="0"/>
            </a:endParaRPr>
          </a:p>
        </p:txBody>
      </p:sp>
      <p:sp>
        <p:nvSpPr>
          <p:cNvPr id="80928" name="TextBox 33"/>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22275" y="-171450"/>
            <a:ext cx="8229600" cy="925513"/>
          </a:xfrm>
        </p:spPr>
        <p:txBody>
          <a:bodyPr/>
          <a:lstStyle/>
          <a:p>
            <a:pPr eaLnBrk="1" hangingPunct="1"/>
            <a:r>
              <a:rPr lang="ru-RU" sz="2200" b="1">
                <a:solidFill>
                  <a:srgbClr val="376092"/>
                </a:solidFill>
                <a:latin typeface="Tahoma" pitchFamily="34" charset="0"/>
                <a:cs typeface="Tahoma" pitchFamily="34" charset="0"/>
              </a:rPr>
              <a:t>ПРИМЕНЕНИЕ ПРОФЕССИОНАЛЬНЫХ СТАНДАРТОВ</a:t>
            </a:r>
          </a:p>
        </p:txBody>
      </p:sp>
      <p:sp>
        <p:nvSpPr>
          <p:cNvPr id="6" name="Скругленный прямоугольник 5"/>
          <p:cNvSpPr/>
          <p:nvPr/>
        </p:nvSpPr>
        <p:spPr>
          <a:xfrm>
            <a:off x="228600" y="598488"/>
            <a:ext cx="8437563" cy="3603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1200">
              <a:solidFill>
                <a:srgbClr val="000000"/>
              </a:solidFill>
              <a:latin typeface="Tahoma" pitchFamily="34" charset="0"/>
              <a:cs typeface="Tahoma" pitchFamily="34" charset="0"/>
            </a:endParaRPr>
          </a:p>
          <a:p>
            <a:pPr algn="ctr">
              <a:defRPr/>
            </a:pPr>
            <a:r>
              <a:rPr lang="ru-RU" sz="1200">
                <a:solidFill>
                  <a:srgbClr val="000000"/>
                </a:solidFill>
                <a:latin typeface="Tahoma" pitchFamily="34" charset="0"/>
                <a:cs typeface="Tahoma" pitchFamily="34" charset="0"/>
              </a:rPr>
              <a:t>Требования к образованию, обучению / Требования к опыту практической работы</a:t>
            </a:r>
          </a:p>
          <a:p>
            <a:pPr algn="ctr">
              <a:defRPr/>
            </a:pPr>
            <a:r>
              <a:rPr lang="ru-RU" sz="1200">
                <a:solidFill>
                  <a:srgbClr val="000000"/>
                </a:solidFill>
                <a:latin typeface="Tahoma" pitchFamily="34" charset="0"/>
                <a:cs typeface="Tahoma" pitchFamily="34" charset="0"/>
              </a:rPr>
              <a:t> </a:t>
            </a:r>
          </a:p>
        </p:txBody>
      </p:sp>
      <p:sp>
        <p:nvSpPr>
          <p:cNvPr id="7" name="Скругленный прямоугольник 6"/>
          <p:cNvSpPr/>
          <p:nvPr/>
        </p:nvSpPr>
        <p:spPr>
          <a:xfrm>
            <a:off x="228600" y="1181100"/>
            <a:ext cx="3844925" cy="5445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ru-RU" sz="1000">
              <a:solidFill>
                <a:srgbClr val="000000"/>
              </a:solidFill>
              <a:latin typeface="Tahoma" pitchFamily="34" charset="0"/>
              <a:cs typeface="Tahoma" pitchFamily="34" charset="0"/>
            </a:endParaRPr>
          </a:p>
          <a:p>
            <a:pPr algn="ctr">
              <a:defRPr/>
            </a:pPr>
            <a:r>
              <a:rPr lang="ru-RU" sz="1200">
                <a:solidFill>
                  <a:srgbClr val="000000"/>
                </a:solidFill>
                <a:latin typeface="Tahoma" pitchFamily="34" charset="0"/>
                <a:cs typeface="Tahoma" pitchFamily="34" charset="0"/>
              </a:rPr>
              <a:t>Обязательность применения </a:t>
            </a:r>
          </a:p>
          <a:p>
            <a:pPr>
              <a:defRPr/>
            </a:pPr>
            <a:endParaRPr lang="ru-RU" sz="1200">
              <a:solidFill>
                <a:srgbClr val="000000"/>
              </a:solidFill>
              <a:latin typeface="Tahoma" pitchFamily="34" charset="0"/>
              <a:cs typeface="Tahoma" pitchFamily="34" charset="0"/>
            </a:endParaRPr>
          </a:p>
        </p:txBody>
      </p:sp>
      <p:sp>
        <p:nvSpPr>
          <p:cNvPr id="8" name="Скругленный прямоугольник 7"/>
          <p:cNvSpPr/>
          <p:nvPr/>
        </p:nvSpPr>
        <p:spPr>
          <a:xfrm>
            <a:off x="5397500" y="1208088"/>
            <a:ext cx="3324225" cy="4810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rgbClr val="000000"/>
                </a:solidFill>
                <a:latin typeface="Tahoma" pitchFamily="34" charset="0"/>
                <a:cs typeface="Tahoma" pitchFamily="34" charset="0"/>
              </a:rPr>
              <a:t>Рекомендательный характер</a:t>
            </a:r>
          </a:p>
        </p:txBody>
      </p:sp>
      <p:sp>
        <p:nvSpPr>
          <p:cNvPr id="9" name="Скругленный прямоугольник 8"/>
          <p:cNvSpPr/>
          <p:nvPr/>
        </p:nvSpPr>
        <p:spPr>
          <a:xfrm>
            <a:off x="5397500" y="2051050"/>
            <a:ext cx="3324225" cy="6461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Уровень образования работника ниже</a:t>
            </a:r>
          </a:p>
        </p:txBody>
      </p:sp>
      <p:sp>
        <p:nvSpPr>
          <p:cNvPr id="10" name="Скругленный прямоугольник 9"/>
          <p:cNvSpPr/>
          <p:nvPr/>
        </p:nvSpPr>
        <p:spPr>
          <a:xfrm>
            <a:off x="2792413" y="2120900"/>
            <a:ext cx="2339975" cy="10287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ru-RU" sz="600">
              <a:solidFill>
                <a:srgbClr val="000000"/>
              </a:solidFill>
              <a:latin typeface="Tahoma" pitchFamily="34" charset="0"/>
              <a:cs typeface="Tahoma" pitchFamily="34" charset="0"/>
            </a:endParaRPr>
          </a:p>
          <a:p>
            <a:pPr algn="ctr">
              <a:defRPr/>
            </a:pPr>
            <a:endParaRPr lang="ru-RU" sz="1200">
              <a:solidFill>
                <a:srgbClr val="000000"/>
              </a:solidFill>
              <a:latin typeface="Tahoma" pitchFamily="34" charset="0"/>
              <a:cs typeface="Tahoma" pitchFamily="34" charset="0"/>
            </a:endParaRPr>
          </a:p>
          <a:p>
            <a:pPr algn="ctr">
              <a:defRPr/>
            </a:pPr>
            <a:endParaRPr lang="ru-RU" sz="1200">
              <a:solidFill>
                <a:srgbClr val="000000"/>
              </a:solidFill>
              <a:latin typeface="Tahoma" pitchFamily="34" charset="0"/>
              <a:cs typeface="Tahoma" pitchFamily="34" charset="0"/>
            </a:endParaRPr>
          </a:p>
          <a:p>
            <a:pPr algn="ctr">
              <a:defRPr/>
            </a:pPr>
            <a:r>
              <a:rPr lang="ru-RU" sz="1100">
                <a:solidFill>
                  <a:srgbClr val="000000"/>
                </a:solidFill>
                <a:latin typeface="Tahoma" pitchFamily="34" charset="0"/>
                <a:cs typeface="Tahoma" pitchFamily="34" charset="0"/>
              </a:rPr>
              <a:t>Предоставление компенсаций и льгот либо наличие ограничений ст. 57 ТК РФ;</a:t>
            </a:r>
          </a:p>
          <a:p>
            <a:pPr algn="ctr">
              <a:defRPr/>
            </a:pPr>
            <a:endParaRPr lang="ru-RU" sz="1100">
              <a:solidFill>
                <a:srgbClr val="000000"/>
              </a:solidFill>
              <a:latin typeface="Tahoma" pitchFamily="34" charset="0"/>
              <a:cs typeface="Tahoma" pitchFamily="34" charset="0"/>
            </a:endParaRPr>
          </a:p>
          <a:p>
            <a:pPr algn="ctr">
              <a:defRPr/>
            </a:pPr>
            <a:endParaRPr lang="ru-RU" sz="1100">
              <a:solidFill>
                <a:srgbClr val="000000"/>
              </a:solidFill>
              <a:latin typeface="Tahoma" pitchFamily="34" charset="0"/>
              <a:cs typeface="Tahoma" pitchFamily="34" charset="0"/>
            </a:endParaRPr>
          </a:p>
          <a:p>
            <a:pPr algn="ctr">
              <a:defRPr/>
            </a:pPr>
            <a:endParaRPr lang="ru-RU" sz="1100">
              <a:solidFill>
                <a:srgbClr val="000000"/>
              </a:solidFill>
              <a:latin typeface="Tahoma" pitchFamily="34" charset="0"/>
              <a:cs typeface="Tahoma" pitchFamily="34" charset="0"/>
            </a:endParaRPr>
          </a:p>
        </p:txBody>
      </p:sp>
      <p:sp>
        <p:nvSpPr>
          <p:cNvPr id="13" name="Скругленный прямоугольник 12"/>
          <p:cNvSpPr/>
          <p:nvPr/>
        </p:nvSpPr>
        <p:spPr>
          <a:xfrm>
            <a:off x="6018213" y="4508500"/>
            <a:ext cx="2714625" cy="186531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200" dirty="0">
                <a:solidFill>
                  <a:srgbClr val="000000"/>
                </a:solidFill>
                <a:latin typeface="Tahoma" pitchFamily="34" charset="0"/>
                <a:cs typeface="Tahoma" pitchFamily="34" charset="0"/>
              </a:rPr>
              <a:t>План - график мероприятий по внедрению профессиональных стандартов</a:t>
            </a:r>
          </a:p>
        </p:txBody>
      </p:sp>
      <p:sp>
        <p:nvSpPr>
          <p:cNvPr id="15" name="Стрелка вниз 14"/>
          <p:cNvSpPr/>
          <p:nvPr/>
        </p:nvSpPr>
        <p:spPr>
          <a:xfrm>
            <a:off x="2071688" y="987425"/>
            <a:ext cx="622300" cy="19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16" name="Стрелка вниз 15"/>
          <p:cNvSpPr/>
          <p:nvPr/>
        </p:nvSpPr>
        <p:spPr>
          <a:xfrm>
            <a:off x="6883400" y="987425"/>
            <a:ext cx="530225" cy="22066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17" name="Стрелка вниз 16"/>
          <p:cNvSpPr/>
          <p:nvPr/>
        </p:nvSpPr>
        <p:spPr>
          <a:xfrm>
            <a:off x="3302000" y="1766888"/>
            <a:ext cx="627063" cy="249237"/>
          </a:xfrm>
          <a:prstGeom prst="downArrow">
            <a:avLst>
              <a:gd name="adj1" fmla="val 50000"/>
              <a:gd name="adj2" fmla="val 648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18" name="Стрелка вниз 17"/>
          <p:cNvSpPr/>
          <p:nvPr/>
        </p:nvSpPr>
        <p:spPr>
          <a:xfrm>
            <a:off x="1168400" y="1782763"/>
            <a:ext cx="585788" cy="217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23" name="Стрелка вниз 22"/>
          <p:cNvSpPr/>
          <p:nvPr/>
        </p:nvSpPr>
        <p:spPr>
          <a:xfrm>
            <a:off x="6796088" y="1752600"/>
            <a:ext cx="706437" cy="227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24" name="Скругленный прямоугольник 23"/>
          <p:cNvSpPr/>
          <p:nvPr/>
        </p:nvSpPr>
        <p:spPr>
          <a:xfrm>
            <a:off x="198438" y="2114550"/>
            <a:ext cx="2514600" cy="103505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000">
                <a:solidFill>
                  <a:srgbClr val="000000"/>
                </a:solidFill>
                <a:latin typeface="Tahoma" pitchFamily="34" charset="0"/>
                <a:cs typeface="Tahoma" pitchFamily="34" charset="0"/>
              </a:rPr>
              <a:t>Требования к квалификации работников, установлены федеральными законами, иными нормативными правовыми актами Российской Федерации. ст. 195.3 ТК РФ</a:t>
            </a:r>
          </a:p>
        </p:txBody>
      </p:sp>
      <p:sp>
        <p:nvSpPr>
          <p:cNvPr id="19" name="Скругленный прямоугольник 18"/>
          <p:cNvSpPr/>
          <p:nvPr/>
        </p:nvSpPr>
        <p:spPr>
          <a:xfrm>
            <a:off x="228600" y="3484563"/>
            <a:ext cx="2465388" cy="8763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Строгое соответствие с требованиями к квалификации  в НПА</a:t>
            </a:r>
          </a:p>
        </p:txBody>
      </p:sp>
      <p:sp>
        <p:nvSpPr>
          <p:cNvPr id="20" name="Стрелка вниз 19"/>
          <p:cNvSpPr/>
          <p:nvPr/>
        </p:nvSpPr>
        <p:spPr>
          <a:xfrm>
            <a:off x="1162050" y="3195638"/>
            <a:ext cx="547688" cy="184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dirty="0">
              <a:solidFill>
                <a:srgbClr val="FF0000"/>
              </a:solidFill>
              <a:latin typeface="Tahoma" pitchFamily="34" charset="0"/>
              <a:ea typeface="Tahoma" pitchFamily="34" charset="0"/>
              <a:cs typeface="Tahoma" pitchFamily="34" charset="0"/>
            </a:endParaRPr>
          </a:p>
        </p:txBody>
      </p:sp>
      <p:sp>
        <p:nvSpPr>
          <p:cNvPr id="21" name="Стрелка вниз 20"/>
          <p:cNvSpPr/>
          <p:nvPr/>
        </p:nvSpPr>
        <p:spPr>
          <a:xfrm>
            <a:off x="3394075" y="3173413"/>
            <a:ext cx="554038" cy="249237"/>
          </a:xfrm>
          <a:prstGeom prst="down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22" name="Скругленный прямоугольник 21"/>
          <p:cNvSpPr/>
          <p:nvPr/>
        </p:nvSpPr>
        <p:spPr>
          <a:xfrm>
            <a:off x="2916238" y="3454400"/>
            <a:ext cx="2216150" cy="8842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Уровень образования работника ниже </a:t>
            </a:r>
          </a:p>
        </p:txBody>
      </p:sp>
      <p:sp>
        <p:nvSpPr>
          <p:cNvPr id="26" name="Стрелка вниз 25"/>
          <p:cNvSpPr/>
          <p:nvPr/>
        </p:nvSpPr>
        <p:spPr>
          <a:xfrm>
            <a:off x="1233488" y="4418013"/>
            <a:ext cx="442912" cy="222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27" name="Скругленный прямоугольник 26"/>
          <p:cNvSpPr/>
          <p:nvPr/>
        </p:nvSpPr>
        <p:spPr>
          <a:xfrm>
            <a:off x="158750" y="4732338"/>
            <a:ext cx="2640013" cy="8493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rgbClr val="FF0000"/>
                </a:solidFill>
                <a:latin typeface="Tahoma" pitchFamily="34" charset="0"/>
                <a:cs typeface="Tahoma" pitchFamily="34" charset="0"/>
              </a:rPr>
              <a:t>Дополнительная подготовка (если уровень образования работника ниже </a:t>
            </a:r>
            <a:r>
              <a:rPr lang="ru-RU" sz="1200">
                <a:solidFill>
                  <a:schemeClr val="tx1"/>
                </a:solidFill>
                <a:latin typeface="Tahoma" pitchFamily="34" charset="0"/>
                <a:cs typeface="Tahoma" pitchFamily="34" charset="0"/>
              </a:rPr>
              <a:t>)</a:t>
            </a:r>
          </a:p>
        </p:txBody>
      </p:sp>
      <p:sp>
        <p:nvSpPr>
          <p:cNvPr id="28" name="Скругленный прямоугольник 27"/>
          <p:cNvSpPr/>
          <p:nvPr/>
        </p:nvSpPr>
        <p:spPr>
          <a:xfrm>
            <a:off x="2878138" y="4681538"/>
            <a:ext cx="1509712" cy="9509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Дополнительная подготовка</a:t>
            </a:r>
          </a:p>
        </p:txBody>
      </p:sp>
      <p:sp>
        <p:nvSpPr>
          <p:cNvPr id="29" name="Скругленный прямоугольник 28"/>
          <p:cNvSpPr/>
          <p:nvPr/>
        </p:nvSpPr>
        <p:spPr>
          <a:xfrm>
            <a:off x="4489450" y="4732338"/>
            <a:ext cx="1182688" cy="9509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Аттестация</a:t>
            </a:r>
          </a:p>
        </p:txBody>
      </p:sp>
      <p:sp>
        <p:nvSpPr>
          <p:cNvPr id="30" name="Стрелка вниз 29"/>
          <p:cNvSpPr/>
          <p:nvPr/>
        </p:nvSpPr>
        <p:spPr>
          <a:xfrm>
            <a:off x="3027363" y="4405313"/>
            <a:ext cx="363537" cy="20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31" name="Стрелка вниз 30"/>
          <p:cNvSpPr/>
          <p:nvPr/>
        </p:nvSpPr>
        <p:spPr>
          <a:xfrm>
            <a:off x="4768850" y="4432300"/>
            <a:ext cx="363538" cy="193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32" name="Скругленный прямоугольник 31"/>
          <p:cNvSpPr/>
          <p:nvPr/>
        </p:nvSpPr>
        <p:spPr>
          <a:xfrm>
            <a:off x="5627688" y="3109913"/>
            <a:ext cx="1506537"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Дополнительная подготовка</a:t>
            </a:r>
            <a:endParaRPr lang="ru-RU" sz="1200">
              <a:solidFill>
                <a:srgbClr val="000000"/>
              </a:solidFill>
              <a:latin typeface="Tahoma" pitchFamily="34" charset="0"/>
              <a:cs typeface="Tahoma" pitchFamily="34" charset="0"/>
            </a:endParaRPr>
          </a:p>
        </p:txBody>
      </p:sp>
      <p:sp>
        <p:nvSpPr>
          <p:cNvPr id="33" name="Скругленный прямоугольник 32"/>
          <p:cNvSpPr/>
          <p:nvPr/>
        </p:nvSpPr>
        <p:spPr>
          <a:xfrm>
            <a:off x="7435850" y="3109913"/>
            <a:ext cx="1511300" cy="914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1200">
                <a:solidFill>
                  <a:schemeClr val="tx1"/>
                </a:solidFill>
                <a:latin typeface="Tahoma" pitchFamily="34" charset="0"/>
                <a:cs typeface="Tahoma" pitchFamily="34" charset="0"/>
              </a:rPr>
              <a:t>Аттестация</a:t>
            </a:r>
          </a:p>
        </p:txBody>
      </p:sp>
      <p:sp>
        <p:nvSpPr>
          <p:cNvPr id="35" name="Стрелка углом вверх 34"/>
          <p:cNvSpPr/>
          <p:nvPr/>
        </p:nvSpPr>
        <p:spPr>
          <a:xfrm rot="5400000">
            <a:off x="3251993" y="3625057"/>
            <a:ext cx="595313" cy="4660900"/>
          </a:xfrm>
          <a:prstGeom prst="bentUpArrow">
            <a:avLst>
              <a:gd name="adj1" fmla="val 25000"/>
              <a:gd name="adj2" fmla="val 22549"/>
              <a:gd name="adj3" fmla="val 286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37" name="Стрелка углом вверх 36"/>
          <p:cNvSpPr/>
          <p:nvPr/>
        </p:nvSpPr>
        <p:spPr>
          <a:xfrm rot="5400000">
            <a:off x="4443412" y="4624388"/>
            <a:ext cx="320675" cy="2387600"/>
          </a:xfrm>
          <a:prstGeom prst="bentUpArrow">
            <a:avLst>
              <a:gd name="adj1" fmla="val 25000"/>
              <a:gd name="adj2" fmla="val 1663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38" name="Стрелка вправо 37"/>
          <p:cNvSpPr/>
          <p:nvPr/>
        </p:nvSpPr>
        <p:spPr>
          <a:xfrm>
            <a:off x="5753100" y="4914900"/>
            <a:ext cx="25558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39" name="Стрелка влево 38"/>
          <p:cNvSpPr/>
          <p:nvPr/>
        </p:nvSpPr>
        <p:spPr>
          <a:xfrm>
            <a:off x="4330700" y="4914900"/>
            <a:ext cx="141288"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0" name="Стрелка вниз 39"/>
          <p:cNvSpPr/>
          <p:nvPr/>
        </p:nvSpPr>
        <p:spPr>
          <a:xfrm>
            <a:off x="6199188" y="2703513"/>
            <a:ext cx="363537"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1" name="Стрелка вниз 40"/>
          <p:cNvSpPr/>
          <p:nvPr/>
        </p:nvSpPr>
        <p:spPr>
          <a:xfrm>
            <a:off x="8008938" y="2716213"/>
            <a:ext cx="363537"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2" name="Стрелка вниз 41"/>
          <p:cNvSpPr/>
          <p:nvPr/>
        </p:nvSpPr>
        <p:spPr>
          <a:xfrm>
            <a:off x="6165850" y="4062413"/>
            <a:ext cx="484188" cy="46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3" name="Стрелка вниз 42"/>
          <p:cNvSpPr/>
          <p:nvPr/>
        </p:nvSpPr>
        <p:spPr>
          <a:xfrm>
            <a:off x="7939088" y="4024313"/>
            <a:ext cx="503237"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4" name="Стрелка влево 43"/>
          <p:cNvSpPr/>
          <p:nvPr/>
        </p:nvSpPr>
        <p:spPr>
          <a:xfrm>
            <a:off x="7148513" y="3359150"/>
            <a:ext cx="24923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200">
              <a:latin typeface="Tahoma" pitchFamily="34" charset="0"/>
              <a:ea typeface="Tahoma" pitchFamily="34" charset="0"/>
              <a:cs typeface="Tahoma" pitchFamily="34" charset="0"/>
            </a:endParaRPr>
          </a:p>
        </p:txBody>
      </p:sp>
      <p:sp>
        <p:nvSpPr>
          <p:cNvPr id="45" name="Номер слайда 6"/>
          <p:cNvSpPr>
            <a:spLocks noGrp="1"/>
          </p:cNvSpPr>
          <p:nvPr>
            <p:ph type="sldNum" sz="quarter" idx="12"/>
          </p:nvPr>
        </p:nvSpPr>
        <p:spPr>
          <a:xfrm>
            <a:off x="6804025" y="6492875"/>
            <a:ext cx="2133600" cy="365125"/>
          </a:xfrm>
        </p:spPr>
        <p:txBody>
          <a:bodyPr/>
          <a:lstStyle/>
          <a:p>
            <a:pPr>
              <a:defRPr/>
            </a:pPr>
            <a:fld id="{BE90C1B5-25CD-4FC6-B5FD-3C85753B6343}" type="slidenum">
              <a:rPr lang="ru-RU" sz="1800" b="1">
                <a:latin typeface="Tahoma" pitchFamily="34" charset="0"/>
                <a:ea typeface="Tahoma" pitchFamily="34" charset="0"/>
                <a:cs typeface="Tahoma" pitchFamily="34" charset="0"/>
              </a:rPr>
              <a:pPr>
                <a:defRPr/>
              </a:pPr>
              <a:t>48</a:t>
            </a:fld>
            <a:endParaRPr lang="ru-RU" sz="1800" b="1" dirty="0">
              <a:latin typeface="Tahoma" pitchFamily="34" charset="0"/>
              <a:ea typeface="Tahoma" pitchFamily="34" charset="0"/>
              <a:cs typeface="Tahoma" pitchFamily="34" charset="0"/>
            </a:endParaRPr>
          </a:p>
        </p:txBody>
      </p:sp>
      <p:sp>
        <p:nvSpPr>
          <p:cNvPr id="82980" name="TextBox 45"/>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noFill/>
          <a:ln w="9525">
            <a:noFill/>
            <a:miter lim="800000"/>
            <a:headEnd/>
            <a:tailEnd/>
          </a:ln>
        </p:spPr>
        <p:txBody>
          <a:bodyPr vert="horz" wrap="square" lIns="91440" tIns="45720" rIns="91440" bIns="45720" numCol="1" anchor="ctr" anchorCtr="0" compatLnSpc="1">
            <a:prstTxWarp prst="textNoShape">
              <a:avLst/>
            </a:prstTxWarp>
          </a:bodyPr>
          <a:lstStyle/>
          <a:p>
            <a:r>
              <a:rPr lang="ru-RU" sz="3200" b="1" dirty="0">
                <a:solidFill>
                  <a:srgbClr val="376092"/>
                </a:solidFill>
                <a:latin typeface="Tahoma" pitchFamily="34" charset="0"/>
                <a:cs typeface="Tahoma" pitchFamily="34" charset="0"/>
              </a:rPr>
              <a:t> Необходимо утвердить </a:t>
            </a:r>
          </a:p>
        </p:txBody>
      </p:sp>
      <p:sp>
        <p:nvSpPr>
          <p:cNvPr id="3" name="Содержимое 2"/>
          <p:cNvSpPr>
            <a:spLocks noGrp="1"/>
          </p:cNvSpPr>
          <p:nvPr>
            <p:ph idx="1"/>
          </p:nvPr>
        </p:nvSpPr>
        <p:spPr>
          <a:xfrm>
            <a:off x="457200" y="1268760"/>
            <a:ext cx="8229600" cy="5040560"/>
          </a:xfrm>
        </p:spPr>
        <p:txBody>
          <a:bodyPr/>
          <a:lstStyle/>
          <a:p>
            <a:pPr marL="0">
              <a:spcBef>
                <a:spcPts val="0"/>
              </a:spcBef>
            </a:pPr>
            <a:r>
              <a:rPr lang="ru-RU" sz="2800" dirty="0"/>
              <a:t>состав и положение о рабочей группе</a:t>
            </a:r>
          </a:p>
          <a:p>
            <a:pPr marL="0">
              <a:spcBef>
                <a:spcPts val="0"/>
              </a:spcBef>
              <a:buNone/>
            </a:pPr>
            <a:r>
              <a:rPr lang="ru-RU" sz="2800" b="1" dirty="0"/>
              <a:t>( </a:t>
            </a:r>
            <a:r>
              <a:rPr lang="ru-RU" sz="2800" b="1" i="1" dirty="0"/>
              <a:t>в состав рекомендуется включать представителей </a:t>
            </a:r>
            <a:r>
              <a:rPr lang="ru-RU" sz="2800" i="1" dirty="0"/>
              <a:t> кадровых служб, профсоюзов, юристов );</a:t>
            </a:r>
          </a:p>
          <a:p>
            <a:pPr marL="0">
              <a:spcBef>
                <a:spcPts val="0"/>
              </a:spcBef>
            </a:pPr>
            <a:r>
              <a:rPr lang="ru-RU" sz="2800" dirty="0"/>
              <a:t>план мероприятий по внедрению профессиональных стандартов:</a:t>
            </a:r>
          </a:p>
          <a:p>
            <a:pPr marL="0">
              <a:spcBef>
                <a:spcPts val="0"/>
              </a:spcBef>
              <a:buNone/>
            </a:pPr>
            <a:r>
              <a:rPr lang="ru-RU" sz="2800" dirty="0"/>
              <a:t>     -  список профессиональных стандартов; </a:t>
            </a:r>
          </a:p>
          <a:p>
            <a:pPr marL="0">
              <a:spcBef>
                <a:spcPts val="0"/>
              </a:spcBef>
              <a:buNone/>
            </a:pPr>
            <a:r>
              <a:rPr lang="ru-RU" sz="2800" dirty="0"/>
              <a:t>     - сведения о направлении на  дополнительную подготовку работников (план-график)</a:t>
            </a:r>
          </a:p>
          <a:p>
            <a:pPr marL="0">
              <a:spcBef>
                <a:spcPts val="0"/>
              </a:spcBef>
              <a:buNone/>
            </a:pPr>
            <a:r>
              <a:rPr lang="ru-RU" sz="2800" dirty="0"/>
              <a:t>   - сведения о проведении аттестации (план-график)</a:t>
            </a:r>
          </a:p>
          <a:p>
            <a:pPr marL="0">
              <a:spcBef>
                <a:spcPts val="0"/>
              </a:spcBef>
            </a:pPr>
            <a:endParaRPr lang="ru-RU" sz="2800" dirty="0"/>
          </a:p>
          <a:p>
            <a:pPr marL="0">
              <a:spcBef>
                <a:spcPts val="0"/>
              </a:spcBef>
              <a:buNone/>
            </a:pPr>
            <a:r>
              <a:rPr lang="ru-RU" sz="2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a:ln>
            <a:noFill/>
          </a:ln>
          <a:effectLst/>
        </p:spPr>
        <p:style>
          <a:lnRef idx="3">
            <a:schemeClr val="lt1"/>
          </a:lnRef>
          <a:fillRef idx="1">
            <a:schemeClr val="accent6"/>
          </a:fillRef>
          <a:effectRef idx="1">
            <a:schemeClr val="accent6"/>
          </a:effectRef>
          <a:fontRef idx="minor">
            <a:schemeClr val="lt1"/>
          </a:fontRef>
        </p:style>
        <p:txBody>
          <a:bodyPr>
            <a:noAutofit/>
          </a:bodyPr>
          <a:lstStyle/>
          <a:p>
            <a:pPr>
              <a:defRPr/>
            </a:pPr>
            <a:r>
              <a:rPr lang="ru-RU" sz="2400" b="1" dirty="0">
                <a:solidFill>
                  <a:srgbClr val="376092"/>
                </a:solidFill>
                <a:latin typeface="Tahoma" pitchFamily="34" charset="0"/>
                <a:cs typeface="Tahoma" pitchFamily="34" charset="0"/>
              </a:rPr>
              <a:t>Профессиональные стандарты: место в системе квалификационных справочников</a:t>
            </a:r>
          </a:p>
        </p:txBody>
      </p:sp>
      <p:sp>
        <p:nvSpPr>
          <p:cNvPr id="4" name="Объект 3">
            <a:extLst>
              <a:ext uri="{FF2B5EF4-FFF2-40B4-BE49-F238E27FC236}">
                <a16:creationId xmlns:a16="http://schemas.microsoft.com/office/drawing/2014/main" id="{ECA72DCB-AA62-4395-9DC4-D74C815C560D}"/>
              </a:ext>
            </a:extLst>
          </p:cNvPr>
          <p:cNvSpPr>
            <a:spLocks noGrp="1"/>
          </p:cNvSpPr>
          <p:nvPr>
            <p:ph idx="1"/>
          </p:nvPr>
        </p:nvSpPr>
        <p:spPr/>
        <p:txBody>
          <a:bodyPr/>
          <a:lstStyle/>
          <a:p>
            <a:pPr marL="0" indent="0" algn="ctr">
              <a:buNone/>
            </a:pPr>
            <a:r>
              <a:rPr lang="ru-RU" sz="2800" dirty="0">
                <a:solidFill>
                  <a:schemeClr val="tx2">
                    <a:lumMod val="75000"/>
                  </a:schemeClr>
                </a:solidFill>
              </a:rPr>
              <a:t>Отличие ПС от ЕТКС и ЕКС</a:t>
            </a:r>
          </a:p>
          <a:p>
            <a:pPr marL="0" indent="0" algn="ctr">
              <a:buNone/>
            </a:pPr>
            <a:endParaRPr lang="ru-RU" sz="2800" dirty="0">
              <a:solidFill>
                <a:schemeClr val="tx2">
                  <a:lumMod val="75000"/>
                </a:schemeClr>
              </a:solidFill>
            </a:endParaRPr>
          </a:p>
          <a:p>
            <a:r>
              <a:rPr lang="ru-RU" sz="2400" dirty="0">
                <a:solidFill>
                  <a:schemeClr val="tx2">
                    <a:lumMod val="75000"/>
                  </a:schemeClr>
                </a:solidFill>
              </a:rPr>
              <a:t>Содержание (единый макет  для всех ВПД; более детализированное описание)</a:t>
            </a:r>
          </a:p>
          <a:p>
            <a:r>
              <a:rPr lang="ru-RU" sz="2400" dirty="0">
                <a:solidFill>
                  <a:schemeClr val="tx2">
                    <a:lumMod val="75000"/>
                  </a:schemeClr>
                </a:solidFill>
              </a:rPr>
              <a:t>Механизм разработки (основные разработчики – работодатели и их представители, «носители деятельности»)</a:t>
            </a:r>
          </a:p>
          <a:p>
            <a:r>
              <a:rPr lang="ru-RU" sz="2400" dirty="0">
                <a:solidFill>
                  <a:schemeClr val="tx2">
                    <a:lumMod val="75000"/>
                  </a:schemeClr>
                </a:solidFill>
              </a:rPr>
              <a:t>Утверждение (приказ МТ, но только при одобрении НСПК)</a:t>
            </a:r>
          </a:p>
          <a:p>
            <a:pPr algn="ctr"/>
            <a:endParaRPr lang="ru-RU" sz="2400" dirty="0">
              <a:solidFill>
                <a:schemeClr val="tx2">
                  <a:lumMod val="75000"/>
                </a:schemeClr>
              </a:solidFill>
            </a:endParaRPr>
          </a:p>
          <a:p>
            <a:pPr marL="0" indent="0" algn="ctr">
              <a:buNone/>
            </a:pPr>
            <a:r>
              <a:rPr lang="ru-RU" sz="2400" b="1" dirty="0">
                <a:solidFill>
                  <a:schemeClr val="tx2">
                    <a:lumMod val="75000"/>
                  </a:schemeClr>
                </a:solidFill>
              </a:rPr>
              <a:t>В разработке и утверждении ПС участвуют ВСЕ заинтересованные стороны</a:t>
            </a:r>
          </a:p>
        </p:txBody>
      </p:sp>
      <p:sp>
        <p:nvSpPr>
          <p:cNvPr id="7" name="Номер слайда 6"/>
          <p:cNvSpPr>
            <a:spLocks noGrp="1"/>
          </p:cNvSpPr>
          <p:nvPr>
            <p:ph type="sldNum" sz="quarter" idx="12"/>
          </p:nvPr>
        </p:nvSpPr>
        <p:spPr/>
        <p:txBody>
          <a:bodyPr/>
          <a:lstStyle/>
          <a:p>
            <a:pPr>
              <a:defRPr/>
            </a:pPr>
            <a:fld id="{D760F322-30A6-4DB0-BBA9-921D6662E0AC}" type="slidenum">
              <a:rPr lang="ru-RU" sz="1800" b="1">
                <a:latin typeface="Tahoma" pitchFamily="34" charset="0"/>
                <a:ea typeface="Tahoma" pitchFamily="34" charset="0"/>
                <a:cs typeface="Tahoma" pitchFamily="34" charset="0"/>
              </a:rPr>
              <a:pPr>
                <a:defRPr/>
              </a:pPr>
              <a:t>5</a:t>
            </a:fld>
            <a:endParaRPr lang="ru-RU" sz="1800" b="1" dirty="0">
              <a:latin typeface="Tahoma" pitchFamily="34" charset="0"/>
              <a:ea typeface="Tahoma" pitchFamily="34" charset="0"/>
              <a:cs typeface="Tahoma" pitchFamily="34" charset="0"/>
            </a:endParaRPr>
          </a:p>
        </p:txBody>
      </p:sp>
      <p:sp>
        <p:nvSpPr>
          <p:cNvPr id="17412" name="TextBox 7"/>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extLst>
      <p:ext uri="{BB962C8B-B14F-4D97-AF65-F5344CB8AC3E}">
        <p14:creationId xmlns:p14="http://schemas.microsoft.com/office/powerpoint/2010/main" val="1906999158"/>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8229600" cy="360040"/>
          </a:xfrm>
        </p:spPr>
        <p:txBody>
          <a:bodyPr/>
          <a:lstStyle/>
          <a:p>
            <a:r>
              <a:rPr lang="ru-RU" sz="2400" b="1" dirty="0">
                <a:solidFill>
                  <a:srgbClr val="376092"/>
                </a:solidFill>
                <a:latin typeface="Tahoma" pitchFamily="34" charset="0"/>
                <a:cs typeface="Tahoma" pitchFamily="34" charset="0"/>
              </a:rPr>
              <a:t>План-график мероприятий по внедрению ПС</a:t>
            </a:r>
          </a:p>
        </p:txBody>
      </p:sp>
      <p:graphicFrame>
        <p:nvGraphicFramePr>
          <p:cNvPr id="6" name="Таблица 5"/>
          <p:cNvGraphicFramePr>
            <a:graphicFrameLocks noGrp="1"/>
          </p:cNvGraphicFramePr>
          <p:nvPr/>
        </p:nvGraphicFramePr>
        <p:xfrm>
          <a:off x="323528" y="620688"/>
          <a:ext cx="8640959" cy="5786968"/>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664295">
                  <a:extLst>
                    <a:ext uri="{9D8B030D-6E8A-4147-A177-3AD203B41FA5}">
                      <a16:colId xmlns:a16="http://schemas.microsoft.com/office/drawing/2014/main" val="20003"/>
                    </a:ext>
                  </a:extLst>
                </a:gridCol>
              </a:tblGrid>
              <a:tr h="504056">
                <a:tc>
                  <a:txBody>
                    <a:bodyPr/>
                    <a:lstStyle/>
                    <a:p>
                      <a:r>
                        <a:rPr lang="ru-RU" sz="1300" dirty="0"/>
                        <a:t> Мероприятия</a:t>
                      </a:r>
                    </a:p>
                  </a:txBody>
                  <a:tcPr/>
                </a:tc>
                <a:tc>
                  <a:txBody>
                    <a:bodyPr/>
                    <a:lstStyle/>
                    <a:p>
                      <a:r>
                        <a:rPr lang="ru-RU" sz="1300" dirty="0"/>
                        <a:t> Дата проведения </a:t>
                      </a:r>
                    </a:p>
                  </a:txBody>
                  <a:tcPr/>
                </a:tc>
                <a:tc>
                  <a:txBody>
                    <a:bodyPr/>
                    <a:lstStyle/>
                    <a:p>
                      <a:r>
                        <a:rPr lang="ru-RU" sz="1300" dirty="0"/>
                        <a:t> </a:t>
                      </a:r>
                      <a:r>
                        <a:rPr lang="ru-RU" sz="1300" dirty="0" err="1"/>
                        <a:t>Ответ-ственные</a:t>
                      </a:r>
                      <a:r>
                        <a:rPr lang="ru-RU" sz="1300" dirty="0"/>
                        <a:t> </a:t>
                      </a:r>
                    </a:p>
                  </a:txBody>
                  <a:tcPr/>
                </a:tc>
                <a:tc>
                  <a:txBody>
                    <a:bodyPr/>
                    <a:lstStyle/>
                    <a:p>
                      <a:r>
                        <a:rPr lang="ru-RU" sz="1300" dirty="0"/>
                        <a:t> Результат</a:t>
                      </a:r>
                    </a:p>
                  </a:txBody>
                  <a:tcPr/>
                </a:tc>
                <a:extLst>
                  <a:ext uri="{0D108BD9-81ED-4DB2-BD59-A6C34878D82A}">
                    <a16:rowId xmlns:a16="http://schemas.microsoft.com/office/drawing/2014/main" val="10000"/>
                  </a:ext>
                </a:extLst>
              </a:tr>
              <a:tr h="486531">
                <a:tc>
                  <a:txBody>
                    <a:bodyPr/>
                    <a:lstStyle/>
                    <a:p>
                      <a:r>
                        <a:rPr lang="ru-RU" sz="1300" dirty="0"/>
                        <a:t>1. Проведение</a:t>
                      </a:r>
                      <a:r>
                        <a:rPr lang="ru-RU" sz="1300" baseline="0" dirty="0"/>
                        <a:t> совещания с руководителями структурных подразделений (информационного)</a:t>
                      </a:r>
                      <a:endParaRPr lang="ru-RU" sz="1300" dirty="0"/>
                    </a:p>
                  </a:txBody>
                  <a:tcPr/>
                </a:tc>
                <a:tc>
                  <a:txBody>
                    <a:bodyPr/>
                    <a:lstStyle/>
                    <a:p>
                      <a:endParaRPr lang="ru-RU" sz="1300" dirty="0"/>
                    </a:p>
                  </a:txBody>
                  <a:tcPr/>
                </a:tc>
                <a:tc>
                  <a:txBody>
                    <a:bodyPr/>
                    <a:lstStyle/>
                    <a:p>
                      <a:r>
                        <a:rPr lang="ru-RU" sz="1300" baseline="0" dirty="0"/>
                        <a:t> </a:t>
                      </a:r>
                      <a:endParaRPr lang="ru-RU" sz="1300" dirty="0"/>
                    </a:p>
                  </a:txBody>
                  <a:tcPr/>
                </a:tc>
                <a:tc>
                  <a:txBody>
                    <a:bodyPr/>
                    <a:lstStyle/>
                    <a:p>
                      <a:endParaRPr lang="ru-RU" sz="1300" dirty="0"/>
                    </a:p>
                  </a:txBody>
                  <a:tcPr/>
                </a:tc>
                <a:extLst>
                  <a:ext uri="{0D108BD9-81ED-4DB2-BD59-A6C34878D82A}">
                    <a16:rowId xmlns:a16="http://schemas.microsoft.com/office/drawing/2014/main" val="10001"/>
                  </a:ext>
                </a:extLst>
              </a:tr>
              <a:tr h="333176">
                <a:tc>
                  <a:txBody>
                    <a:bodyPr/>
                    <a:lstStyle/>
                    <a:p>
                      <a:r>
                        <a:rPr lang="ru-RU" sz="1300" dirty="0"/>
                        <a:t>2. Создание  рабочей группы (РГ)  по внедрению ПС</a:t>
                      </a:r>
                    </a:p>
                  </a:txBody>
                  <a:tcPr/>
                </a:tc>
                <a:tc>
                  <a:txBody>
                    <a:bodyPr/>
                    <a:lstStyle/>
                    <a:p>
                      <a:endParaRPr lang="ru-RU" sz="1300" dirty="0"/>
                    </a:p>
                  </a:txBody>
                  <a:tcPr/>
                </a:tc>
                <a:tc>
                  <a:txBody>
                    <a:bodyPr/>
                    <a:lstStyle/>
                    <a:p>
                      <a:endParaRPr lang="ru-RU" sz="1300" dirty="0"/>
                    </a:p>
                  </a:txBody>
                  <a:tcPr/>
                </a:tc>
                <a:tc>
                  <a:txBody>
                    <a:bodyPr/>
                    <a:lstStyle/>
                    <a:p>
                      <a:pPr algn="l"/>
                      <a:r>
                        <a:rPr lang="ru-RU" sz="1300" dirty="0"/>
                        <a:t>приказ</a:t>
                      </a:r>
                      <a:r>
                        <a:rPr lang="ru-RU" sz="1300" baseline="0" dirty="0"/>
                        <a:t> организации о создании РГ</a:t>
                      </a:r>
                      <a:endParaRPr lang="ru-RU" sz="1300" dirty="0"/>
                    </a:p>
                  </a:txBody>
                  <a:tcPr/>
                </a:tc>
                <a:extLst>
                  <a:ext uri="{0D108BD9-81ED-4DB2-BD59-A6C34878D82A}">
                    <a16:rowId xmlns:a16="http://schemas.microsoft.com/office/drawing/2014/main" val="10002"/>
                  </a:ext>
                </a:extLst>
              </a:tr>
              <a:tr h="466447">
                <a:tc>
                  <a:txBody>
                    <a:bodyPr/>
                    <a:lstStyle/>
                    <a:p>
                      <a:r>
                        <a:rPr lang="ru-RU" sz="1300" dirty="0"/>
                        <a:t>3. Разработка и утверждение положение о РГ по внедрению ПС</a:t>
                      </a:r>
                    </a:p>
                  </a:txBody>
                  <a:tcPr/>
                </a:tc>
                <a:tc>
                  <a:txBody>
                    <a:bodyPr/>
                    <a:lstStyle/>
                    <a:p>
                      <a:endParaRPr lang="ru-RU" sz="1300" dirty="0"/>
                    </a:p>
                  </a:txBody>
                  <a:tcPr/>
                </a:tc>
                <a:tc>
                  <a:txBody>
                    <a:bodyPr/>
                    <a:lstStyle/>
                    <a:p>
                      <a:endParaRPr lang="ru-RU" sz="1300" b="0" dirty="0"/>
                    </a:p>
                  </a:txBody>
                  <a:tcPr/>
                </a:tc>
                <a:tc>
                  <a:txBody>
                    <a:bodyPr/>
                    <a:lstStyle/>
                    <a:p>
                      <a:pPr algn="l"/>
                      <a:r>
                        <a:rPr lang="ru-RU" sz="1300" dirty="0"/>
                        <a:t>приказ организации/протокол</a:t>
                      </a:r>
                      <a:r>
                        <a:rPr lang="ru-RU" sz="1300" baseline="0" dirty="0"/>
                        <a:t> РГ</a:t>
                      </a:r>
                      <a:endParaRPr lang="ru-RU" sz="1300" dirty="0"/>
                    </a:p>
                  </a:txBody>
                  <a:tcPr/>
                </a:tc>
                <a:extLst>
                  <a:ext uri="{0D108BD9-81ED-4DB2-BD59-A6C34878D82A}">
                    <a16:rowId xmlns:a16="http://schemas.microsoft.com/office/drawing/2014/main" val="10003"/>
                  </a:ext>
                </a:extLst>
              </a:tr>
              <a:tr h="299552">
                <a:tc>
                  <a:txBody>
                    <a:bodyPr/>
                    <a:lstStyle/>
                    <a:p>
                      <a:r>
                        <a:rPr lang="ru-RU" sz="1300" dirty="0"/>
                        <a:t>4. Формирование списка</a:t>
                      </a:r>
                      <a:r>
                        <a:rPr lang="ru-RU" sz="1300" baseline="0" dirty="0"/>
                        <a:t> применяемых  ПС в организации  (общего) </a:t>
                      </a:r>
                      <a:endParaRPr lang="ru-RU" sz="1300" dirty="0"/>
                    </a:p>
                  </a:txBody>
                  <a:tcPr/>
                </a:tc>
                <a:tc>
                  <a:txBody>
                    <a:bodyPr/>
                    <a:lstStyle/>
                    <a:p>
                      <a:endParaRPr lang="ru-RU" sz="1300" dirty="0"/>
                    </a:p>
                  </a:txBody>
                  <a:tcPr/>
                </a:tc>
                <a:tc>
                  <a:txBody>
                    <a:bodyPr/>
                    <a:lstStyle/>
                    <a:p>
                      <a:endParaRPr lang="ru-RU" sz="1300" b="0" dirty="0"/>
                    </a:p>
                  </a:txBody>
                  <a:tcPr/>
                </a:tc>
                <a:tc>
                  <a:txBody>
                    <a:bodyPr/>
                    <a:lstStyle/>
                    <a:p>
                      <a:pPr algn="l"/>
                      <a:r>
                        <a:rPr lang="ru-RU" sz="1300" dirty="0"/>
                        <a:t>план –график</a:t>
                      </a:r>
                      <a:r>
                        <a:rPr lang="ru-RU" sz="1300" baseline="0" dirty="0"/>
                        <a:t> (</a:t>
                      </a:r>
                      <a:r>
                        <a:rPr lang="ru-RU" sz="1300" dirty="0"/>
                        <a:t>протокол РГ)</a:t>
                      </a:r>
                    </a:p>
                  </a:txBody>
                  <a:tcPr/>
                </a:tc>
                <a:extLst>
                  <a:ext uri="{0D108BD9-81ED-4DB2-BD59-A6C34878D82A}">
                    <a16:rowId xmlns:a16="http://schemas.microsoft.com/office/drawing/2014/main" val="10004"/>
                  </a:ext>
                </a:extLst>
              </a:tr>
              <a:tr h="497552">
                <a:tc>
                  <a:txBody>
                    <a:bodyPr/>
                    <a:lstStyle/>
                    <a:p>
                      <a:r>
                        <a:rPr lang="ru-RU" sz="1300" dirty="0"/>
                        <a:t>5. Формирование списка ПС </a:t>
                      </a:r>
                    </a:p>
                    <a:p>
                      <a:r>
                        <a:rPr lang="ru-RU" sz="1300" baseline="0" dirty="0"/>
                        <a:t>для структурного подразделения </a:t>
                      </a:r>
                      <a:endParaRPr lang="ru-RU" sz="1300" dirty="0"/>
                    </a:p>
                  </a:txBody>
                  <a:tcPr/>
                </a:tc>
                <a:tc>
                  <a:txBody>
                    <a:bodyPr/>
                    <a:lstStyle/>
                    <a:p>
                      <a:endParaRPr lang="ru-RU" sz="1300" dirty="0"/>
                    </a:p>
                  </a:txBody>
                  <a:tcPr/>
                </a:tc>
                <a:tc>
                  <a:txBody>
                    <a:bodyPr/>
                    <a:lstStyle/>
                    <a:p>
                      <a:endParaRPr lang="ru-RU" sz="13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t>план –график для.. </a:t>
                      </a:r>
                      <a:r>
                        <a:rPr lang="ru-RU" sz="1300" baseline="0" dirty="0"/>
                        <a:t> (</a:t>
                      </a:r>
                      <a:r>
                        <a:rPr lang="ru-RU" sz="1300" dirty="0"/>
                        <a:t>протокол РГ)</a:t>
                      </a:r>
                    </a:p>
                  </a:txBody>
                  <a:tcPr/>
                </a:tc>
                <a:extLst>
                  <a:ext uri="{0D108BD9-81ED-4DB2-BD59-A6C34878D82A}">
                    <a16:rowId xmlns:a16="http://schemas.microsoft.com/office/drawing/2014/main" val="10005"/>
                  </a:ext>
                </a:extLst>
              </a:tr>
              <a:tr h="528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latin typeface="+mn-lt"/>
                          <a:ea typeface="+mn-ea"/>
                          <a:cs typeface="+mn-cs"/>
                        </a:rPr>
                        <a:t>6. Определение соответствия квалификации работников требованиям профессиональных стандартов</a:t>
                      </a:r>
                    </a:p>
                  </a:txBody>
                  <a:tcPr/>
                </a:tc>
                <a:tc>
                  <a:txBody>
                    <a:bodyPr/>
                    <a:lstStyle/>
                    <a:p>
                      <a:endParaRPr lang="ru-RU" sz="1300" dirty="0"/>
                    </a:p>
                  </a:txBody>
                  <a:tcPr/>
                </a:tc>
                <a:tc>
                  <a:txBody>
                    <a:bodyPr/>
                    <a:lstStyle/>
                    <a:p>
                      <a:endParaRPr lang="ru-RU" sz="1300" b="0" dirty="0"/>
                    </a:p>
                  </a:txBody>
                  <a:tcPr/>
                </a:tc>
                <a:tc>
                  <a:txBody>
                    <a:bodyPr/>
                    <a:lstStyle/>
                    <a:p>
                      <a:pPr marL="0" algn="l" defTabSz="914400" rtl="0" eaLnBrk="1" latinLnBrk="0" hangingPunct="1"/>
                      <a:r>
                        <a:rPr lang="ru-RU" sz="1300" kern="1200" baseline="0" dirty="0">
                          <a:solidFill>
                            <a:schemeClr val="dk1"/>
                          </a:solidFill>
                          <a:latin typeface="+mn-lt"/>
                          <a:ea typeface="+mn-ea"/>
                          <a:cs typeface="+mn-cs"/>
                        </a:rPr>
                        <a:t>свод информации (таблица) (протокол РГ)</a:t>
                      </a:r>
                    </a:p>
                  </a:txBody>
                  <a:tcPr/>
                </a:tc>
                <a:extLst>
                  <a:ext uri="{0D108BD9-81ED-4DB2-BD59-A6C34878D82A}">
                    <a16:rowId xmlns:a16="http://schemas.microsoft.com/office/drawing/2014/main" val="10006"/>
                  </a:ext>
                </a:extLst>
              </a:tr>
              <a:tr h="471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solidFill>
                            <a:schemeClr val="tx1"/>
                          </a:solidFill>
                        </a:rPr>
                        <a:t>7. Формирование  списка работников  о   дополнительной подготовке</a:t>
                      </a:r>
                      <a:r>
                        <a:rPr lang="ru-RU" sz="1300" baseline="0" dirty="0">
                          <a:solidFill>
                            <a:schemeClr val="tx1"/>
                          </a:solidFill>
                        </a:rPr>
                        <a:t> (в соответствии с п.6)</a:t>
                      </a:r>
                      <a:endParaRPr lang="ru-RU" sz="1300" kern="1200" dirty="0">
                        <a:solidFill>
                          <a:schemeClr val="tx1"/>
                        </a:solidFill>
                        <a:latin typeface="+mn-lt"/>
                        <a:ea typeface="+mn-ea"/>
                        <a:cs typeface="+mn-cs"/>
                      </a:endParaRPr>
                    </a:p>
                  </a:txBody>
                  <a:tcPr/>
                </a:tc>
                <a:tc>
                  <a:txBody>
                    <a:bodyPr/>
                    <a:lstStyle/>
                    <a:p>
                      <a:endParaRPr lang="ru-RU" sz="1300" dirty="0"/>
                    </a:p>
                  </a:txBody>
                  <a:tcPr/>
                </a:tc>
                <a:tc>
                  <a:txBody>
                    <a:bodyPr/>
                    <a:lstStyle/>
                    <a:p>
                      <a:endParaRPr lang="ru-RU" sz="13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t>план-график</a:t>
                      </a:r>
                      <a:r>
                        <a:rPr lang="ru-RU" sz="1300" baseline="0" dirty="0"/>
                        <a:t> подготовки</a:t>
                      </a:r>
                      <a:endParaRPr lang="ru-RU" sz="13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285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dirty="0">
                          <a:solidFill>
                            <a:schemeClr val="tx1"/>
                          </a:solidFill>
                        </a:rPr>
                        <a:t>8. Формирование списка  работников</a:t>
                      </a:r>
                      <a:r>
                        <a:rPr lang="ru-RU" sz="1300" baseline="0" dirty="0">
                          <a:solidFill>
                            <a:schemeClr val="tx1"/>
                          </a:solidFill>
                        </a:rPr>
                        <a:t>  </a:t>
                      </a:r>
                      <a:r>
                        <a:rPr lang="ru-RU" sz="1300" dirty="0">
                          <a:solidFill>
                            <a:schemeClr val="tx1"/>
                          </a:solidFill>
                        </a:rPr>
                        <a:t>о  проведении аттестации ( в </a:t>
                      </a:r>
                      <a:r>
                        <a:rPr lang="ru-RU" sz="1300" dirty="0" err="1">
                          <a:solidFill>
                            <a:schemeClr val="tx1"/>
                          </a:solidFill>
                        </a:rPr>
                        <a:t>соответсвии</a:t>
                      </a:r>
                      <a:r>
                        <a:rPr lang="ru-RU" sz="1300" baseline="0" dirty="0">
                          <a:solidFill>
                            <a:schemeClr val="tx1"/>
                          </a:solidFill>
                        </a:rPr>
                        <a:t> с п.6)</a:t>
                      </a:r>
                      <a:endParaRPr lang="ru-RU" sz="1300" kern="1200" dirty="0">
                        <a:solidFill>
                          <a:schemeClr val="tx1"/>
                        </a:solidFill>
                        <a:latin typeface="+mn-lt"/>
                        <a:ea typeface="+mn-ea"/>
                        <a:cs typeface="+mn-cs"/>
                      </a:endParaRPr>
                    </a:p>
                  </a:txBody>
                  <a:tcPr/>
                </a:tc>
                <a:tc>
                  <a:txBody>
                    <a:bodyPr/>
                    <a:lstStyle/>
                    <a:p>
                      <a:endParaRPr lang="ru-RU" sz="1300" dirty="0"/>
                    </a:p>
                  </a:txBody>
                  <a:tcPr/>
                </a:tc>
                <a:tc>
                  <a:txBody>
                    <a:bodyPr/>
                    <a:lstStyle/>
                    <a:p>
                      <a:endParaRPr lang="ru-RU" sz="1300" b="0" dirty="0"/>
                    </a:p>
                  </a:txBody>
                  <a:tcPr/>
                </a:tc>
                <a:tc>
                  <a:txBody>
                    <a:bodyPr/>
                    <a:lstStyle/>
                    <a:p>
                      <a:pPr marL="0" algn="l" defTabSz="914400" rtl="0" eaLnBrk="1" latinLnBrk="0" hangingPunct="1"/>
                      <a:r>
                        <a:rPr lang="ru-RU" sz="1300" dirty="0"/>
                        <a:t>план-график аттестации</a:t>
                      </a:r>
                      <a:endParaRPr lang="ru-RU" sz="1300" kern="1200" baseline="0" dirty="0">
                        <a:solidFill>
                          <a:schemeClr val="dk1"/>
                        </a:solidFill>
                        <a:latin typeface="+mn-lt"/>
                        <a:ea typeface="+mn-ea"/>
                        <a:cs typeface="+mn-cs"/>
                      </a:endParaRPr>
                    </a:p>
                  </a:txBody>
                  <a:tcPr/>
                </a:tc>
                <a:extLst>
                  <a:ext uri="{0D108BD9-81ED-4DB2-BD59-A6C34878D82A}">
                    <a16:rowId xmlns:a16="http://schemas.microsoft.com/office/drawing/2014/main" val="10008"/>
                  </a:ext>
                </a:extLst>
              </a:tr>
              <a:tr h="404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tx1"/>
                          </a:solidFill>
                          <a:latin typeface="+mn-lt"/>
                          <a:ea typeface="+mn-ea"/>
                          <a:cs typeface="+mn-cs"/>
                        </a:rPr>
                        <a:t>9. Внесение изменений в локальные акты организации (при необходимости</a:t>
                      </a:r>
                      <a:r>
                        <a:rPr lang="ru-RU" sz="1300" kern="1200" baseline="0" dirty="0">
                          <a:solidFill>
                            <a:schemeClr val="tx1"/>
                          </a:solidFill>
                          <a:latin typeface="+mn-lt"/>
                          <a:ea typeface="+mn-ea"/>
                          <a:cs typeface="+mn-cs"/>
                        </a:rPr>
                        <a:t> )</a:t>
                      </a:r>
                      <a:endParaRPr lang="ru-RU" sz="1300" kern="1200" dirty="0">
                        <a:solidFill>
                          <a:schemeClr val="tx1"/>
                        </a:solidFill>
                        <a:latin typeface="+mn-lt"/>
                        <a:ea typeface="+mn-ea"/>
                        <a:cs typeface="+mn-cs"/>
                      </a:endParaRPr>
                    </a:p>
                  </a:txBody>
                  <a:tcPr/>
                </a:tc>
                <a:tc>
                  <a:txBody>
                    <a:bodyPr/>
                    <a:lstStyle/>
                    <a:p>
                      <a:endParaRPr lang="ru-RU" sz="1300" dirty="0"/>
                    </a:p>
                  </a:txBody>
                  <a:tcPr/>
                </a:tc>
                <a:tc>
                  <a:txBody>
                    <a:bodyPr/>
                    <a:lstStyle/>
                    <a:p>
                      <a:endParaRPr lang="ru-RU" sz="1300" b="0" dirty="0"/>
                    </a:p>
                  </a:txBody>
                  <a:tcPr/>
                </a:tc>
                <a:tc>
                  <a:txBody>
                    <a:bodyPr/>
                    <a:lstStyle/>
                    <a:p>
                      <a:pPr marL="0" algn="l" defTabSz="914400" rtl="0" eaLnBrk="1" latinLnBrk="0" hangingPunct="1"/>
                      <a:r>
                        <a:rPr lang="ru-RU" sz="1300" kern="1200" baseline="0" dirty="0">
                          <a:solidFill>
                            <a:schemeClr val="dk1"/>
                          </a:solidFill>
                          <a:latin typeface="+mn-lt"/>
                          <a:ea typeface="+mn-ea"/>
                          <a:cs typeface="+mn-cs"/>
                        </a:rPr>
                        <a:t>локальный акт организации</a:t>
                      </a:r>
                    </a:p>
                  </a:txBody>
                  <a:tcPr/>
                </a:tc>
                <a:extLst>
                  <a:ext uri="{0D108BD9-81ED-4DB2-BD59-A6C34878D82A}">
                    <a16:rowId xmlns:a16="http://schemas.microsoft.com/office/drawing/2014/main" val="10009"/>
                  </a:ext>
                </a:extLst>
              </a:tr>
              <a:tr h="679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kern="1200" dirty="0">
                          <a:solidFill>
                            <a:schemeClr val="dk1"/>
                          </a:solidFill>
                          <a:latin typeface="+mn-lt"/>
                          <a:ea typeface="+mn-ea"/>
                          <a:cs typeface="+mn-cs"/>
                        </a:rPr>
                        <a:t>10. Уточнение перечня</a:t>
                      </a:r>
                      <a:r>
                        <a:rPr lang="ru-RU" sz="1300" kern="1200" baseline="0" dirty="0">
                          <a:solidFill>
                            <a:schemeClr val="dk1"/>
                          </a:solidFill>
                          <a:latin typeface="+mn-lt"/>
                          <a:ea typeface="+mn-ea"/>
                          <a:cs typeface="+mn-cs"/>
                        </a:rPr>
                        <a:t> ПС для применения в организации </a:t>
                      </a:r>
                      <a:r>
                        <a:rPr lang="ru-RU" sz="1300" kern="1200" dirty="0">
                          <a:solidFill>
                            <a:schemeClr val="dk1"/>
                          </a:solidFill>
                          <a:latin typeface="+mn-lt"/>
                          <a:ea typeface="+mn-ea"/>
                          <a:cs typeface="+mn-cs"/>
                        </a:rPr>
                        <a:t>с</a:t>
                      </a:r>
                      <a:r>
                        <a:rPr lang="ru-RU" sz="1300" kern="1200" baseline="0" dirty="0">
                          <a:solidFill>
                            <a:schemeClr val="dk1"/>
                          </a:solidFill>
                          <a:latin typeface="+mn-lt"/>
                          <a:ea typeface="+mn-ea"/>
                          <a:cs typeface="+mn-cs"/>
                        </a:rPr>
                        <a:t> учетом </a:t>
                      </a:r>
                      <a:r>
                        <a:rPr lang="ru-RU" sz="1300" kern="1200" dirty="0">
                          <a:solidFill>
                            <a:schemeClr val="dk1"/>
                          </a:solidFill>
                          <a:latin typeface="+mn-lt"/>
                          <a:ea typeface="+mn-ea"/>
                          <a:cs typeface="+mn-cs"/>
                        </a:rPr>
                        <a:t>актуализации и</a:t>
                      </a:r>
                      <a:r>
                        <a:rPr lang="ru-RU" sz="1300" kern="1200" baseline="0" dirty="0">
                          <a:solidFill>
                            <a:schemeClr val="dk1"/>
                          </a:solidFill>
                          <a:latin typeface="+mn-lt"/>
                          <a:ea typeface="+mn-ea"/>
                          <a:cs typeface="+mn-cs"/>
                        </a:rPr>
                        <a:t> утверждения новых ПС</a:t>
                      </a:r>
                      <a:endParaRPr lang="ru-RU" sz="1300" kern="1200" dirty="0">
                        <a:solidFill>
                          <a:schemeClr val="dk1"/>
                        </a:solidFill>
                        <a:latin typeface="+mn-lt"/>
                        <a:ea typeface="+mn-ea"/>
                        <a:cs typeface="+mn-cs"/>
                      </a:endParaRPr>
                    </a:p>
                  </a:txBody>
                  <a:tcPr/>
                </a:tc>
                <a:tc>
                  <a:txBody>
                    <a:bodyPr/>
                    <a:lstStyle/>
                    <a:p>
                      <a:r>
                        <a:rPr lang="ru-RU" sz="1300" dirty="0"/>
                        <a:t> </a:t>
                      </a:r>
                    </a:p>
                  </a:txBody>
                  <a:tcPr/>
                </a:tc>
                <a:tc>
                  <a:txBody>
                    <a:bodyPr/>
                    <a:lstStyle/>
                    <a:p>
                      <a:endParaRPr lang="ru-RU" sz="1300" b="0" dirty="0"/>
                    </a:p>
                  </a:txBody>
                  <a:tcPr/>
                </a:tc>
                <a:tc>
                  <a:txBody>
                    <a:bodyPr/>
                    <a:lstStyle/>
                    <a:p>
                      <a:pPr marL="0" algn="l" defTabSz="914400" rtl="0" eaLnBrk="1" latinLnBrk="0" hangingPunct="1"/>
                      <a:r>
                        <a:rPr lang="ru-RU" sz="1300" kern="1200" baseline="0" dirty="0">
                          <a:solidFill>
                            <a:schemeClr val="dk1"/>
                          </a:solidFill>
                          <a:latin typeface="+mn-lt"/>
                          <a:ea typeface="+mn-ea"/>
                          <a:cs typeface="+mn-cs"/>
                        </a:rPr>
                        <a:t>внесение изменений в соответствующие документы (п.п.  4 – 9)</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rot="20131471">
            <a:off x="6749378" y="509240"/>
            <a:ext cx="2598484" cy="646331"/>
          </a:xfrm>
          <a:prstGeom prst="rect">
            <a:avLst/>
          </a:prstGeom>
          <a:noFill/>
        </p:spPr>
        <p:txBody>
          <a:bodyPr wrap="square" rtlCol="0">
            <a:spAutoFit/>
          </a:bodyPr>
          <a:lstStyle/>
          <a:p>
            <a:r>
              <a:rPr lang="ru-RU" sz="2400" dirty="0">
                <a:solidFill>
                  <a:srgbClr val="FF0000"/>
                </a:solidFill>
              </a:rPr>
              <a:t>       </a:t>
            </a:r>
            <a:r>
              <a:rPr lang="ru-RU" sz="3600" dirty="0">
                <a:solidFill>
                  <a:srgbClr val="FF0000"/>
                </a:solidFill>
              </a:rPr>
              <a:t>пример</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388" y="622300"/>
          <a:ext cx="8785225" cy="5692777"/>
        </p:xfrm>
        <a:graphic>
          <a:graphicData uri="http://schemas.openxmlformats.org/drawingml/2006/table">
            <a:tbl>
              <a:tblPr/>
              <a:tblGrid>
                <a:gridCol w="439737">
                  <a:extLst>
                    <a:ext uri="{9D8B030D-6E8A-4147-A177-3AD203B41FA5}">
                      <a16:colId xmlns:a16="http://schemas.microsoft.com/office/drawing/2014/main" val="20000"/>
                    </a:ext>
                  </a:extLst>
                </a:gridCol>
                <a:gridCol w="804863">
                  <a:extLst>
                    <a:ext uri="{9D8B030D-6E8A-4147-A177-3AD203B41FA5}">
                      <a16:colId xmlns:a16="http://schemas.microsoft.com/office/drawing/2014/main" val="20001"/>
                    </a:ext>
                  </a:extLst>
                </a:gridCol>
                <a:gridCol w="804862">
                  <a:extLst>
                    <a:ext uri="{9D8B030D-6E8A-4147-A177-3AD203B41FA5}">
                      <a16:colId xmlns:a16="http://schemas.microsoft.com/office/drawing/2014/main" val="20002"/>
                    </a:ext>
                  </a:extLst>
                </a:gridCol>
                <a:gridCol w="741363">
                  <a:extLst>
                    <a:ext uri="{9D8B030D-6E8A-4147-A177-3AD203B41FA5}">
                      <a16:colId xmlns:a16="http://schemas.microsoft.com/office/drawing/2014/main" val="20003"/>
                    </a:ext>
                  </a:extLst>
                </a:gridCol>
                <a:gridCol w="2066925">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gridCol w="538162">
                  <a:extLst>
                    <a:ext uri="{9D8B030D-6E8A-4147-A177-3AD203B41FA5}">
                      <a16:colId xmlns:a16="http://schemas.microsoft.com/office/drawing/2014/main" val="20006"/>
                    </a:ext>
                  </a:extLst>
                </a:gridCol>
                <a:gridCol w="496888">
                  <a:extLst>
                    <a:ext uri="{9D8B030D-6E8A-4147-A177-3AD203B41FA5}">
                      <a16:colId xmlns:a16="http://schemas.microsoft.com/office/drawing/2014/main" val="20007"/>
                    </a:ext>
                  </a:extLst>
                </a:gridCol>
                <a:gridCol w="455612">
                  <a:extLst>
                    <a:ext uri="{9D8B030D-6E8A-4147-A177-3AD203B41FA5}">
                      <a16:colId xmlns:a16="http://schemas.microsoft.com/office/drawing/2014/main" val="20008"/>
                    </a:ext>
                  </a:extLst>
                </a:gridCol>
                <a:gridCol w="549275">
                  <a:extLst>
                    <a:ext uri="{9D8B030D-6E8A-4147-A177-3AD203B41FA5}">
                      <a16:colId xmlns:a16="http://schemas.microsoft.com/office/drawing/2014/main" val="20009"/>
                    </a:ext>
                  </a:extLst>
                </a:gridCol>
                <a:gridCol w="693738">
                  <a:extLst>
                    <a:ext uri="{9D8B030D-6E8A-4147-A177-3AD203B41FA5}">
                      <a16:colId xmlns:a16="http://schemas.microsoft.com/office/drawing/2014/main" val="20010"/>
                    </a:ext>
                  </a:extLst>
                </a:gridCol>
              </a:tblGrid>
              <a:tr h="669925">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ahoma" pitchFamily="34" charset="0"/>
                          <a:cs typeface="Tahoma" pitchFamily="34" charset="0"/>
                        </a:rPr>
                        <a:t>№ </a:t>
                      </a:r>
                      <a:r>
                        <a:rPr kumimoji="0" lang="ru-RU" sz="1000" b="1" i="0" u="none" strike="noStrike" cap="none" normalizeH="0" baseline="0" dirty="0" err="1">
                          <a:ln>
                            <a:noFill/>
                          </a:ln>
                          <a:solidFill>
                            <a:schemeClr val="tx1"/>
                          </a:solidFill>
                          <a:effectLst/>
                          <a:latin typeface="Tahoma" pitchFamily="34" charset="0"/>
                          <a:cs typeface="Tahoma" pitchFamily="34" charset="0"/>
                        </a:rPr>
                        <a:t>п</a:t>
                      </a:r>
                      <a:r>
                        <a:rPr kumimoji="0" lang="ru-RU" sz="1000" b="1" i="0" u="none" strike="noStrike" cap="none" normalizeH="0" baseline="0" dirty="0">
                          <a:ln>
                            <a:noFill/>
                          </a:ln>
                          <a:solidFill>
                            <a:schemeClr val="tx1"/>
                          </a:solidFill>
                          <a:effectLst/>
                          <a:latin typeface="Tahoma" pitchFamily="34" charset="0"/>
                          <a:cs typeface="Tahoma" pitchFamily="34" charset="0"/>
                        </a:rPr>
                        <a:t>/</a:t>
                      </a:r>
                      <a:r>
                        <a:rPr kumimoji="0" lang="ru-RU" sz="1000" b="1" i="0" u="none" strike="noStrike" cap="none" normalizeH="0" baseline="0" dirty="0" err="1">
                          <a:ln>
                            <a:noFill/>
                          </a:ln>
                          <a:solidFill>
                            <a:schemeClr val="tx1"/>
                          </a:solidFill>
                          <a:effectLst/>
                          <a:latin typeface="Tahoma" pitchFamily="34" charset="0"/>
                          <a:cs typeface="Tahoma" pitchFamily="34" charset="0"/>
                        </a:rPr>
                        <a:t>п</a:t>
                      </a:r>
                      <a:endParaRPr kumimoji="0" lang="ru-RU" sz="1000" b="1"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Регистрационный номер  профессионального стандарта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ahoma" pitchFamily="34" charset="0"/>
                          <a:cs typeface="Tahoma" pitchFamily="34" charset="0"/>
                        </a:rPr>
                        <a:t>Код профессионального стандарта</a:t>
                      </a:r>
                      <a:endParaRPr kumimoji="0" lang="ru-RU" sz="1000" b="1"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ahoma" pitchFamily="34" charset="0"/>
                          <a:cs typeface="Tahoma" pitchFamily="34" charset="0"/>
                        </a:rPr>
                        <a:t>Область профессиональной деятельности</a:t>
                      </a:r>
                      <a:endParaRPr kumimoji="0" lang="ru-RU" sz="1000" b="1"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dirty="0">
                          <a:ln>
                            <a:noFill/>
                          </a:ln>
                          <a:solidFill>
                            <a:schemeClr val="tx1"/>
                          </a:solidFill>
                          <a:effectLst/>
                          <a:latin typeface="Tahoma" pitchFamily="34" charset="0"/>
                          <a:cs typeface="Tahoma" pitchFamily="34" charset="0"/>
                        </a:rPr>
                        <a:t>Вид профессиональной деятельности</a:t>
                      </a:r>
                      <a:endParaRPr kumimoji="0" lang="ru-RU" sz="1000" b="1"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Наименование профессионального стандарта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Приказ Минтруда России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hMerge="1">
                  <a:txBody>
                    <a:bodyPr/>
                    <a:lstStyle/>
                    <a:p>
                      <a:endParaRPr lang="ru-RU"/>
                    </a:p>
                  </a:txBody>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Регистрационный номер   Минюста России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hMerge="1">
                  <a:txBody>
                    <a:bodyPr/>
                    <a:lstStyle/>
                    <a:p>
                      <a:endParaRPr lang="ru-RU"/>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 введения в действие</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333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номер</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номер</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vMerge="1">
                  <a:txBody>
                    <a:bodyPr/>
                    <a:lstStyle/>
                    <a:p>
                      <a:endParaRPr lang="ru-RU"/>
                    </a:p>
                  </a:txBody>
                  <a:tcPr/>
                </a:tc>
                <a:extLst>
                  <a:ext uri="{0D108BD9-81ED-4DB2-BD59-A6C34878D82A}">
                    <a16:rowId xmlns:a16="http://schemas.microsoft.com/office/drawing/2014/main" val="10001"/>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ahoma" pitchFamily="34" charset="0"/>
                          <a:cs typeface="Tahoma" pitchFamily="34" charset="0"/>
                        </a:rPr>
                        <a:t>Обеспечение технического сопровождения производственных процессов в сельском хозяйстве </a:t>
                      </a:r>
                      <a:endParaRPr kumimoji="0" lang="ru-RU" sz="1000" b="0"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ahoma" pitchFamily="34" charset="0"/>
                          <a:cs typeface="Tahoma" pitchFamily="34" charset="0"/>
                        </a:rPr>
                        <a:t>Специалист в области механизации сельского хозяйства</a:t>
                      </a:r>
                      <a:endParaRPr kumimoji="0" lang="ru-RU" sz="1000" b="0"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340н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32609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 06.06.2014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31.10.2014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13.002</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ahoma" pitchFamily="34" charset="0"/>
                          <a:cs typeface="Tahoma" pitchFamily="34" charset="0"/>
                        </a:rPr>
                        <a:t>Производство продукции птицеводства</a:t>
                      </a:r>
                      <a:endParaRPr kumimoji="0" lang="ru-RU" sz="1000" b="0"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Птицевод</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342н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32587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12.09.2014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118</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118</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ahoma" pitchFamily="34" charset="0"/>
                          <a:cs typeface="Tahoma" pitchFamily="34" charset="0"/>
                        </a:rPr>
                        <a:t>Производство продукции животноводства</a:t>
                      </a:r>
                      <a:endParaRPr kumimoji="0" lang="ru-RU" sz="1000" b="0"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Животновод</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19.05.2014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32592</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Выполнение доильных работ и первичной обработки молока с использованием специализированного оборудования</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Оператор машинного доения</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324н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19.05.2014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33040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10.07.2014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31.10.2014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2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13.005</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Эксплуатация мелиоративных объектов и реализация природоохранных мероприятий</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Специалист по агромелиорации</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341н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32594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0033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Эксплуатация тракторов, комбайнов и сельскохозяйственных машин в условиях сельскохозяйственного производства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Тракторист-машинист сельскохозяйственного производства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362н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04.06.2014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32956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17.10.2014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Предоставление услуг по искусственному осеменению животных и птиц с использованием различных методов</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Оператор по искусственному осеменению</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358н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04.06.2014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32944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dirty="0">
                          <a:ln>
                            <a:noFill/>
                          </a:ln>
                          <a:solidFill>
                            <a:schemeClr val="tx1"/>
                          </a:solidFill>
                          <a:effectLst/>
                          <a:latin typeface="Tahoma" pitchFamily="34" charset="0"/>
                          <a:cs typeface="Tahoma" pitchFamily="34" charset="0"/>
                        </a:rPr>
                        <a:t>17.10.2014</a:t>
                      </a:r>
                      <a:endParaRPr kumimoji="0" lang="ru-RU" sz="1000" b="0" i="0" u="none" strike="noStrike" cap="none" normalizeH="0" baseline="0" dirty="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3666" name="Заголовок 2"/>
          <p:cNvSpPr>
            <a:spLocks noGrp="1"/>
          </p:cNvSpPr>
          <p:nvPr>
            <p:ph type="title"/>
          </p:nvPr>
        </p:nvSpPr>
        <p:spPr>
          <a:xfrm>
            <a:off x="215900" y="192088"/>
            <a:ext cx="8605838" cy="452437"/>
          </a:xfrm>
        </p:spPr>
        <p:txBody>
          <a:bodyPr/>
          <a:lstStyle/>
          <a:p>
            <a:pPr eaLnBrk="1" hangingPunct="1"/>
            <a:r>
              <a:rPr lang="ru-RU" sz="2400" b="1">
                <a:solidFill>
                  <a:srgbClr val="376092"/>
                </a:solidFill>
                <a:latin typeface="Tahoma" pitchFamily="34" charset="0"/>
                <a:cs typeface="Tahoma" pitchFamily="34" charset="0"/>
              </a:rPr>
              <a:t>РЕЕСТР ПРОФЕССИОНАЛЬНЫХ СТАНДАРТОВ</a:t>
            </a:r>
          </a:p>
        </p:txBody>
      </p:sp>
      <p:sp>
        <p:nvSpPr>
          <p:cNvPr id="4" name="Номер слайда 6"/>
          <p:cNvSpPr>
            <a:spLocks noGrp="1"/>
          </p:cNvSpPr>
          <p:nvPr>
            <p:ph type="sldNum" sz="quarter" idx="12"/>
          </p:nvPr>
        </p:nvSpPr>
        <p:spPr>
          <a:xfrm>
            <a:off x="6804025" y="6492875"/>
            <a:ext cx="2133600" cy="365125"/>
          </a:xfrm>
        </p:spPr>
        <p:txBody>
          <a:bodyPr/>
          <a:lstStyle/>
          <a:p>
            <a:pPr>
              <a:defRPr/>
            </a:pPr>
            <a:fld id="{A6FD6EFD-0F43-4CA7-945E-7F83495B27AA}" type="slidenum">
              <a:rPr lang="ru-RU" sz="1800" b="1">
                <a:latin typeface="Tahoma" pitchFamily="34" charset="0"/>
                <a:ea typeface="Tahoma" pitchFamily="34" charset="0"/>
                <a:cs typeface="Tahoma" pitchFamily="34" charset="0"/>
              </a:rPr>
              <a:pPr>
                <a:defRPr/>
              </a:pPr>
              <a:t>51</a:t>
            </a:fld>
            <a:endParaRPr lang="ru-RU" sz="1800" b="1" dirty="0">
              <a:latin typeface="Tahoma" pitchFamily="34" charset="0"/>
              <a:ea typeface="Tahoma" pitchFamily="34" charset="0"/>
              <a:cs typeface="Tahoma" pitchFamily="34" charset="0"/>
            </a:endParaRPr>
          </a:p>
        </p:txBody>
      </p:sp>
      <p:sp>
        <p:nvSpPr>
          <p:cNvPr id="23668" name="TextBox 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dirty="0">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rot="19070984">
            <a:off x="-1154251" y="894477"/>
            <a:ext cx="5832649" cy="2994025"/>
          </a:xfrm>
        </p:spPr>
        <p:txBody>
          <a:bodyPr>
            <a:noAutofit/>
          </a:bodyPr>
          <a:lstStyle/>
          <a:p>
            <a:r>
              <a:rPr lang="ru-RU" sz="2400" b="1" dirty="0">
                <a:solidFill>
                  <a:schemeClr val="accent1">
                    <a:lumMod val="75000"/>
                  </a:schemeClr>
                </a:solidFill>
                <a:latin typeface="Tahoma" pitchFamily="34" charset="0"/>
                <a:ea typeface="Tahoma" pitchFamily="34" charset="0"/>
                <a:cs typeface="Tahoma" pitchFamily="34" charset="0"/>
              </a:rPr>
              <a:t>СТРУКТУРА</a:t>
            </a:r>
            <a:r>
              <a:rPr lang="en-US" sz="2400" b="1" dirty="0">
                <a:solidFill>
                  <a:schemeClr val="accent1">
                    <a:lumMod val="75000"/>
                  </a:schemeClr>
                </a:solidFill>
                <a:latin typeface="Tahoma" pitchFamily="34" charset="0"/>
                <a:ea typeface="Tahoma" pitchFamily="34" charset="0"/>
                <a:cs typeface="Tahoma" pitchFamily="34" charset="0"/>
              </a:rPr>
              <a:t> </a:t>
            </a:r>
            <a:r>
              <a:rPr lang="ru-RU" sz="2400" b="1" dirty="0">
                <a:solidFill>
                  <a:schemeClr val="accent1">
                    <a:lumMod val="75000"/>
                  </a:schemeClr>
                </a:solidFill>
                <a:latin typeface="Tahoma" pitchFamily="34" charset="0"/>
                <a:ea typeface="Tahoma" pitchFamily="34" charset="0"/>
                <a:cs typeface="Tahoma" pitchFamily="34" charset="0"/>
              </a:rPr>
              <a:t>ПРОФЕССИОНАЛЬНОГО</a:t>
            </a:r>
            <a:br>
              <a:rPr lang="ru-RU" sz="2400" b="1" dirty="0">
                <a:solidFill>
                  <a:schemeClr val="accent1">
                    <a:lumMod val="75000"/>
                  </a:schemeClr>
                </a:solidFill>
                <a:latin typeface="Tahoma" pitchFamily="34" charset="0"/>
                <a:ea typeface="Tahoma" pitchFamily="34" charset="0"/>
                <a:cs typeface="Tahoma" pitchFamily="34" charset="0"/>
              </a:rPr>
            </a:br>
            <a:r>
              <a:rPr lang="ru-RU" sz="2400" b="1" dirty="0">
                <a:solidFill>
                  <a:schemeClr val="accent1">
                    <a:lumMod val="75000"/>
                  </a:schemeClr>
                </a:solidFill>
                <a:latin typeface="Tahoma" pitchFamily="34" charset="0"/>
                <a:ea typeface="Tahoma" pitchFamily="34" charset="0"/>
                <a:cs typeface="Tahoma" pitchFamily="34" charset="0"/>
              </a:rPr>
              <a:t>СТАНДАРТА</a:t>
            </a:r>
          </a:p>
        </p:txBody>
      </p:sp>
      <p:sp>
        <p:nvSpPr>
          <p:cNvPr id="4" name="Номер слайда 6"/>
          <p:cNvSpPr>
            <a:spLocks noGrp="1"/>
          </p:cNvSpPr>
          <p:nvPr>
            <p:ph type="sldNum" sz="quarter" idx="12"/>
          </p:nvPr>
        </p:nvSpPr>
        <p:spPr>
          <a:xfrm>
            <a:off x="6804248" y="6492875"/>
            <a:ext cx="2133600" cy="365125"/>
          </a:xfrm>
        </p:spPr>
        <p:txBody>
          <a:bodyPr/>
          <a:lstStyle/>
          <a:p>
            <a:fld id="{9A79CB6F-1951-43F0-8288-758C226F384F}" type="slidenum">
              <a:rPr lang="ru-RU" sz="1800" b="1" smtClean="0">
                <a:latin typeface="Tahoma" pitchFamily="34" charset="0"/>
                <a:ea typeface="Tahoma" pitchFamily="34" charset="0"/>
                <a:cs typeface="Tahoma" pitchFamily="34" charset="0"/>
              </a:rPr>
              <a:pPr/>
              <a:t>52</a:t>
            </a:fld>
            <a:endParaRPr lang="ru-RU" sz="1800" b="1" dirty="0">
              <a:latin typeface="Tahoma" pitchFamily="34" charset="0"/>
              <a:ea typeface="Tahoma" pitchFamily="34" charset="0"/>
              <a:cs typeface="Tahoma" pitchFamily="34" charset="0"/>
            </a:endParaRPr>
          </a:p>
        </p:txBody>
      </p:sp>
      <p:sp>
        <p:nvSpPr>
          <p:cNvPr id="5" name="TextBox 4"/>
          <p:cNvSpPr txBox="1"/>
          <p:nvPr/>
        </p:nvSpPr>
        <p:spPr>
          <a:xfrm>
            <a:off x="18204" y="6488668"/>
            <a:ext cx="2160240" cy="369332"/>
          </a:xfrm>
          <a:prstGeom prst="rect">
            <a:avLst/>
          </a:prstGeom>
          <a:noFill/>
        </p:spPr>
        <p:txBody>
          <a:bodyPr wrap="square" rtlCol="0">
            <a:spAutoFit/>
          </a:bodyPr>
          <a:lstStyle/>
          <a:p>
            <a:r>
              <a:rPr lang="ru-RU" b="1" dirty="0">
                <a:solidFill>
                  <a:schemeClr val="bg1">
                    <a:lumMod val="50000"/>
                  </a:schemeClr>
                </a:solidFill>
                <a:latin typeface="Tahoma" pitchFamily="34" charset="0"/>
                <a:ea typeface="Tahoma" pitchFamily="34" charset="0"/>
                <a:cs typeface="Tahoma" pitchFamily="34" charset="0"/>
              </a:rPr>
              <a:t>ВНИИ ТРУДА</a:t>
            </a:r>
          </a:p>
        </p:txBody>
      </p:sp>
      <p:pic>
        <p:nvPicPr>
          <p:cNvPr id="3" name="Picture 2"/>
          <p:cNvPicPr>
            <a:picLocks noGrp="1" noChangeAspect="1" noChangeArrowheads="1"/>
          </p:cNvPicPr>
          <p:nvPr>
            <p:ph idx="4294967295"/>
          </p:nvPr>
        </p:nvPicPr>
        <p:blipFill>
          <a:blip r:embed="rId2" cstate="print"/>
          <a:srcRect l="35447" t="17488" r="35436" b="14477"/>
          <a:stretch>
            <a:fillRect/>
          </a:stretch>
        </p:blipFill>
        <p:spPr bwMode="auto">
          <a:xfrm>
            <a:off x="4067943" y="116632"/>
            <a:ext cx="4766465" cy="6264696"/>
          </a:xfrm>
          <a:prstGeom prst="rect">
            <a:avLst/>
          </a:prstGeom>
          <a:noFill/>
          <a:ln w="6350">
            <a:solidFill>
              <a:srgbClr val="FF0000"/>
            </a:solidFill>
            <a:miter lim="800000"/>
            <a:headEnd/>
            <a:tailEnd/>
          </a:ln>
        </p:spPr>
      </p:pic>
      <p:sp>
        <p:nvSpPr>
          <p:cNvPr id="7" name="TextBox 6"/>
          <p:cNvSpPr txBox="1"/>
          <p:nvPr/>
        </p:nvSpPr>
        <p:spPr>
          <a:xfrm>
            <a:off x="1691680" y="3356992"/>
            <a:ext cx="2088232" cy="615553"/>
          </a:xfrm>
          <a:prstGeom prst="rect">
            <a:avLst/>
          </a:prstGeom>
          <a:noFill/>
          <a:ln>
            <a:solidFill>
              <a:srgbClr val="FF0000"/>
            </a:solidFill>
          </a:ln>
        </p:spPr>
        <p:txBody>
          <a:bodyPr wrap="square" rtlCol="0">
            <a:spAutoFit/>
          </a:bodyPr>
          <a:lstStyle/>
          <a:p>
            <a:pPr algn="ctr"/>
            <a:r>
              <a:rPr lang="ru-RU" b="1" dirty="0"/>
              <a:t> </a:t>
            </a:r>
            <a:r>
              <a:rPr lang="ru-RU" sz="1600" b="1" dirty="0"/>
              <a:t>При определении списка ПС</a:t>
            </a:r>
          </a:p>
        </p:txBody>
      </p:sp>
      <p:cxnSp>
        <p:nvCxnSpPr>
          <p:cNvPr id="9" name="Прямая со стрелкой 8"/>
          <p:cNvCxnSpPr/>
          <p:nvPr/>
        </p:nvCxnSpPr>
        <p:spPr>
          <a:xfrm flipV="1">
            <a:off x="3779912" y="3068960"/>
            <a:ext cx="79208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779912" y="3429000"/>
            <a:ext cx="648072"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779912" y="3429000"/>
            <a:ext cx="720080"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3779912" y="3429000"/>
            <a:ext cx="720080"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8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88640"/>
            <a:ext cx="7776864" cy="850106"/>
          </a:xfrm>
        </p:spPr>
        <p:txBody>
          <a:bodyPr/>
          <a:lstStyle/>
          <a:p>
            <a:r>
              <a:rPr lang="ru-RU" dirty="0"/>
              <a:t> </a:t>
            </a:r>
            <a:r>
              <a:rPr lang="ru-RU" sz="2400" b="1" dirty="0">
                <a:solidFill>
                  <a:srgbClr val="376092"/>
                </a:solidFill>
                <a:latin typeface="Tahoma" pitchFamily="34" charset="0"/>
                <a:cs typeface="Tahoma" pitchFamily="34" charset="0"/>
              </a:rPr>
              <a:t> Список профессиональных стандартов</a:t>
            </a:r>
          </a:p>
        </p:txBody>
      </p:sp>
      <p:graphicFrame>
        <p:nvGraphicFramePr>
          <p:cNvPr id="6" name="Таблица 5"/>
          <p:cNvGraphicFramePr>
            <a:graphicFrameLocks noGrp="1"/>
          </p:cNvGraphicFramePr>
          <p:nvPr/>
        </p:nvGraphicFramePr>
        <p:xfrm>
          <a:off x="323529" y="1052736"/>
          <a:ext cx="7848871" cy="3744416"/>
        </p:xfrm>
        <a:graphic>
          <a:graphicData uri="http://schemas.openxmlformats.org/drawingml/2006/table">
            <a:tbl>
              <a:tblPr firstRow="1" bandRow="1">
                <a:tableStyleId>{5C22544A-7EE6-4342-B048-85BDC9FD1C3A}</a:tableStyleId>
              </a:tblPr>
              <a:tblGrid>
                <a:gridCol w="3034896">
                  <a:extLst>
                    <a:ext uri="{9D8B030D-6E8A-4147-A177-3AD203B41FA5}">
                      <a16:colId xmlns:a16="http://schemas.microsoft.com/office/drawing/2014/main" val="20000"/>
                    </a:ext>
                  </a:extLst>
                </a:gridCol>
                <a:gridCol w="2511639">
                  <a:extLst>
                    <a:ext uri="{9D8B030D-6E8A-4147-A177-3AD203B41FA5}">
                      <a16:colId xmlns:a16="http://schemas.microsoft.com/office/drawing/2014/main" val="20001"/>
                    </a:ext>
                  </a:extLst>
                </a:gridCol>
                <a:gridCol w="2302336">
                  <a:extLst>
                    <a:ext uri="{9D8B030D-6E8A-4147-A177-3AD203B41FA5}">
                      <a16:colId xmlns:a16="http://schemas.microsoft.com/office/drawing/2014/main" val="20002"/>
                    </a:ext>
                  </a:extLst>
                </a:gridCol>
              </a:tblGrid>
              <a:tr h="792088">
                <a:tc>
                  <a:txBody>
                    <a:bodyPr/>
                    <a:lstStyle/>
                    <a:p>
                      <a:r>
                        <a:rPr lang="ru-RU" sz="1400" dirty="0"/>
                        <a:t> Профессиональный стандарт</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Должность  (профессия) по ПС</a:t>
                      </a:r>
                    </a:p>
                    <a:p>
                      <a:pPr marL="0" algn="l" defTabSz="914400" rtl="0" eaLnBrk="1" latinLnBrk="0" hangingPunct="1"/>
                      <a:endParaRPr lang="ru-RU" sz="1400" dirty="0"/>
                    </a:p>
                  </a:txBody>
                  <a:tcPr/>
                </a:tc>
                <a:tc>
                  <a:txBody>
                    <a:bodyPr/>
                    <a:lstStyle/>
                    <a:p>
                      <a:pPr marL="0" algn="ctr" defTabSz="914400" rtl="0" eaLnBrk="1" latinLnBrk="0" hangingPunct="1"/>
                      <a:r>
                        <a:rPr lang="ru-RU" sz="1400" dirty="0"/>
                        <a:t> </a:t>
                      </a:r>
                      <a:r>
                        <a:rPr lang="ru-RU" sz="1400" b="1" kern="1200" dirty="0">
                          <a:solidFill>
                            <a:schemeClr val="lt1"/>
                          </a:solidFill>
                          <a:latin typeface="+mn-lt"/>
                          <a:ea typeface="+mn-ea"/>
                          <a:cs typeface="+mn-cs"/>
                        </a:rPr>
                        <a:t>Должность (профессия)</a:t>
                      </a:r>
                    </a:p>
                    <a:p>
                      <a:pPr marL="0" algn="ctr" defTabSz="914400" rtl="0" eaLnBrk="1" latinLnBrk="0" hangingPunct="1"/>
                      <a:r>
                        <a:rPr lang="ru-RU" sz="1400" b="1" kern="1200" dirty="0">
                          <a:solidFill>
                            <a:schemeClr val="lt1"/>
                          </a:solidFill>
                          <a:latin typeface="+mn-lt"/>
                          <a:ea typeface="+mn-ea"/>
                          <a:cs typeface="+mn-cs"/>
                        </a:rPr>
                        <a:t> по штатному расписанию</a:t>
                      </a:r>
                      <a:endParaRPr lang="ru-RU" sz="1400" dirty="0"/>
                    </a:p>
                    <a:p>
                      <a:endParaRPr lang="ru-RU" sz="1400" dirty="0"/>
                    </a:p>
                  </a:txBody>
                  <a:tcPr/>
                </a:tc>
                <a:extLst>
                  <a:ext uri="{0D108BD9-81ED-4DB2-BD59-A6C34878D82A}">
                    <a16:rowId xmlns:a16="http://schemas.microsoft.com/office/drawing/2014/main" val="10000"/>
                  </a:ext>
                </a:extLst>
              </a:tr>
              <a:tr h="525760">
                <a:tc>
                  <a:txBody>
                    <a:bodyPr/>
                    <a:lstStyle/>
                    <a:p>
                      <a:endParaRPr lang="ru-RU" sz="1200" dirty="0"/>
                    </a:p>
                  </a:txBody>
                  <a:tcPr/>
                </a:tc>
                <a:tc>
                  <a:txBody>
                    <a:bodyPr/>
                    <a:lstStyle/>
                    <a:p>
                      <a:pPr marL="0" algn="l" defTabSz="914400" rtl="0" eaLnBrk="1" latinLnBrk="0" hangingPunct="1"/>
                      <a:endParaRPr lang="ru-RU" sz="1200" b="1" kern="1200" dirty="0">
                        <a:solidFill>
                          <a:schemeClr val="lt1"/>
                        </a:solidFill>
                        <a:latin typeface="+mn-lt"/>
                        <a:ea typeface="+mn-ea"/>
                        <a:cs typeface="+mn-cs"/>
                      </a:endParaRPr>
                    </a:p>
                    <a:p>
                      <a:endParaRPr lang="ru-RU" sz="1200" dirty="0"/>
                    </a:p>
                  </a:txBody>
                  <a:tcPr/>
                </a:tc>
                <a:tc>
                  <a:txBody>
                    <a:bodyPr/>
                    <a:lstStyle/>
                    <a:p>
                      <a:endParaRPr lang="ru-RU" sz="1200" dirty="0"/>
                    </a:p>
                  </a:txBody>
                  <a:tcPr/>
                </a:tc>
                <a:extLst>
                  <a:ext uri="{0D108BD9-81ED-4DB2-BD59-A6C34878D82A}">
                    <a16:rowId xmlns:a16="http://schemas.microsoft.com/office/drawing/2014/main" val="10001"/>
                  </a:ext>
                </a:extLst>
              </a:tr>
              <a:tr h="360040">
                <a:tc>
                  <a:txBody>
                    <a:bodyPr/>
                    <a:lstStyle/>
                    <a:p>
                      <a:endParaRPr lang="ru-RU" sz="1200" dirty="0"/>
                    </a:p>
                  </a:txBody>
                  <a:tcPr/>
                </a:tc>
                <a:tc>
                  <a:txBody>
                    <a:bodyPr/>
                    <a:lstStyle/>
                    <a:p>
                      <a:endParaRPr lang="ru-RU" sz="1200"/>
                    </a:p>
                  </a:txBody>
                  <a:tcPr/>
                </a:tc>
                <a:tc>
                  <a:txBody>
                    <a:bodyPr/>
                    <a:lstStyle/>
                    <a:p>
                      <a:endParaRPr lang="ru-RU" sz="1200"/>
                    </a:p>
                  </a:txBody>
                  <a:tcPr/>
                </a:tc>
                <a:extLst>
                  <a:ext uri="{0D108BD9-81ED-4DB2-BD59-A6C34878D82A}">
                    <a16:rowId xmlns:a16="http://schemas.microsoft.com/office/drawing/2014/main" val="10002"/>
                  </a:ext>
                </a:extLst>
              </a:tr>
              <a:tr h="504056">
                <a:tc>
                  <a:txBody>
                    <a:bodyPr/>
                    <a:lstStyle/>
                    <a:p>
                      <a:endParaRPr lang="ru-RU" sz="1200" dirty="0"/>
                    </a:p>
                  </a:txBody>
                  <a:tcPr/>
                </a:tc>
                <a:tc>
                  <a:txBody>
                    <a:bodyPr/>
                    <a:lstStyle/>
                    <a:p>
                      <a:endParaRPr lang="ru-RU" sz="1200" dirty="0"/>
                    </a:p>
                  </a:txBody>
                  <a:tcPr/>
                </a:tc>
                <a:tc>
                  <a:txBody>
                    <a:bodyPr/>
                    <a:lstStyle/>
                    <a:p>
                      <a:endParaRPr lang="ru-RU" sz="1200"/>
                    </a:p>
                  </a:txBody>
                  <a:tcPr/>
                </a:tc>
                <a:extLst>
                  <a:ext uri="{0D108BD9-81ED-4DB2-BD59-A6C34878D82A}">
                    <a16:rowId xmlns:a16="http://schemas.microsoft.com/office/drawing/2014/main" val="10003"/>
                  </a:ext>
                </a:extLst>
              </a:tr>
              <a:tr h="323705">
                <a:tc>
                  <a:txBody>
                    <a:bodyPr/>
                    <a:lstStyle/>
                    <a:p>
                      <a:endParaRPr lang="ru-RU" sz="1200" dirty="0"/>
                    </a:p>
                  </a:txBody>
                  <a:tcPr/>
                </a:tc>
                <a:tc>
                  <a:txBody>
                    <a:bodyPr/>
                    <a:lstStyle/>
                    <a:p>
                      <a:endParaRPr lang="ru-RU" sz="1200" dirty="0"/>
                    </a:p>
                  </a:txBody>
                  <a:tcPr/>
                </a:tc>
                <a:tc>
                  <a:txBody>
                    <a:bodyPr/>
                    <a:lstStyle/>
                    <a:p>
                      <a:endParaRPr lang="ru-RU" sz="1200"/>
                    </a:p>
                  </a:txBody>
                  <a:tcPr/>
                </a:tc>
                <a:extLst>
                  <a:ext uri="{0D108BD9-81ED-4DB2-BD59-A6C34878D82A}">
                    <a16:rowId xmlns:a16="http://schemas.microsoft.com/office/drawing/2014/main" val="10004"/>
                  </a:ext>
                </a:extLst>
              </a:tr>
              <a:tr h="504056">
                <a:tc>
                  <a:txBody>
                    <a:bodyPr/>
                    <a:lstStyle/>
                    <a:p>
                      <a:endParaRPr lang="ru-RU" sz="1200" dirty="0"/>
                    </a:p>
                  </a:txBody>
                  <a:tcPr/>
                </a:tc>
                <a:tc>
                  <a:txBody>
                    <a:bodyPr/>
                    <a:lstStyle/>
                    <a:p>
                      <a:endParaRPr lang="ru-RU" sz="1200" dirty="0"/>
                    </a:p>
                  </a:txBody>
                  <a:tcPr/>
                </a:tc>
                <a:tc>
                  <a:txBody>
                    <a:bodyPr/>
                    <a:lstStyle/>
                    <a:p>
                      <a:endParaRPr lang="ru-RU" sz="1200" dirty="0"/>
                    </a:p>
                  </a:txBody>
                  <a:tcPr/>
                </a:tc>
                <a:extLst>
                  <a:ext uri="{0D108BD9-81ED-4DB2-BD59-A6C34878D82A}">
                    <a16:rowId xmlns:a16="http://schemas.microsoft.com/office/drawing/2014/main" val="10005"/>
                  </a:ext>
                </a:extLst>
              </a:tr>
              <a:tr h="734711">
                <a:tc>
                  <a:txBody>
                    <a:bodyPr/>
                    <a:lstStyle/>
                    <a:p>
                      <a:pPr marL="0" algn="l" defTabSz="914400" rtl="0" eaLnBrk="1" latinLnBrk="0" hangingPunct="1"/>
                      <a:endParaRPr lang="ru-RU" sz="1200" kern="1200" dirty="0">
                        <a:solidFill>
                          <a:schemeClr val="dk1"/>
                        </a:solidFill>
                        <a:latin typeface="+mn-lt"/>
                        <a:ea typeface="+mn-ea"/>
                        <a:cs typeface="+mn-cs"/>
                      </a:endParaRP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rot="20131471">
            <a:off x="6528378" y="337841"/>
            <a:ext cx="2598484" cy="646331"/>
          </a:xfrm>
          <a:prstGeom prst="rect">
            <a:avLst/>
          </a:prstGeom>
          <a:noFill/>
        </p:spPr>
        <p:txBody>
          <a:bodyPr wrap="square" rtlCol="0">
            <a:spAutoFit/>
          </a:bodyPr>
          <a:lstStyle/>
          <a:p>
            <a:r>
              <a:rPr lang="ru-RU" sz="2400" dirty="0">
                <a:solidFill>
                  <a:srgbClr val="FF0000"/>
                </a:solidFill>
              </a:rPr>
              <a:t>       </a:t>
            </a:r>
            <a:r>
              <a:rPr lang="ru-RU" sz="3600" dirty="0">
                <a:solidFill>
                  <a:srgbClr val="FF0000"/>
                </a:solidFill>
              </a:rPr>
              <a:t>пример</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62074"/>
          </a:xfrm>
        </p:spPr>
        <p:txBody>
          <a:bodyPr/>
          <a:lstStyle/>
          <a:p>
            <a:r>
              <a:rPr lang="ru-RU" sz="2000" b="1" dirty="0">
                <a:solidFill>
                  <a:srgbClr val="376092"/>
                </a:solidFill>
                <a:latin typeface="Tahoma" pitchFamily="34" charset="0"/>
                <a:cs typeface="Tahoma" pitchFamily="34" charset="0"/>
              </a:rPr>
              <a:t>Определение соответствия квалификации работников требованиям профессиональных стандартов</a:t>
            </a:r>
            <a:br>
              <a:rPr lang="ru-RU" sz="2000" b="1" dirty="0">
                <a:solidFill>
                  <a:srgbClr val="376092"/>
                </a:solidFill>
                <a:latin typeface="Tahoma" pitchFamily="34" charset="0"/>
                <a:cs typeface="Tahoma" pitchFamily="34" charset="0"/>
              </a:rPr>
            </a:br>
            <a:endParaRPr lang="ru-RU" sz="2000" dirty="0"/>
          </a:p>
        </p:txBody>
      </p:sp>
      <p:graphicFrame>
        <p:nvGraphicFramePr>
          <p:cNvPr id="5" name="Таблица 4"/>
          <p:cNvGraphicFramePr>
            <a:graphicFrameLocks noGrp="1"/>
          </p:cNvGraphicFramePr>
          <p:nvPr/>
        </p:nvGraphicFramePr>
        <p:xfrm>
          <a:off x="251519" y="908723"/>
          <a:ext cx="8640962" cy="4575629"/>
        </p:xfrm>
        <a:graphic>
          <a:graphicData uri="http://schemas.openxmlformats.org/drawingml/2006/table">
            <a:tbl>
              <a:tblPr firstRow="1" bandRow="1">
                <a:tableStyleId>{5C22544A-7EE6-4342-B048-85BDC9FD1C3A}</a:tableStyleId>
              </a:tblPr>
              <a:tblGrid>
                <a:gridCol w="5638592">
                  <a:extLst>
                    <a:ext uri="{9D8B030D-6E8A-4147-A177-3AD203B41FA5}">
                      <a16:colId xmlns:a16="http://schemas.microsoft.com/office/drawing/2014/main" val="20000"/>
                    </a:ext>
                  </a:extLst>
                </a:gridCol>
                <a:gridCol w="951970">
                  <a:extLst>
                    <a:ext uri="{9D8B030D-6E8A-4147-A177-3AD203B41FA5}">
                      <a16:colId xmlns:a16="http://schemas.microsoft.com/office/drawing/2014/main" val="20001"/>
                    </a:ext>
                  </a:extLst>
                </a:gridCol>
                <a:gridCol w="1025199">
                  <a:extLst>
                    <a:ext uri="{9D8B030D-6E8A-4147-A177-3AD203B41FA5}">
                      <a16:colId xmlns:a16="http://schemas.microsoft.com/office/drawing/2014/main" val="20002"/>
                    </a:ext>
                  </a:extLst>
                </a:gridCol>
                <a:gridCol w="1025201">
                  <a:extLst>
                    <a:ext uri="{9D8B030D-6E8A-4147-A177-3AD203B41FA5}">
                      <a16:colId xmlns:a16="http://schemas.microsoft.com/office/drawing/2014/main" val="20003"/>
                    </a:ext>
                  </a:extLst>
                </a:gridCol>
              </a:tblGrid>
              <a:tr h="33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u="none" strike="noStrike" dirty="0">
                          <a:solidFill>
                            <a:srgbClr val="000000"/>
                          </a:solidFill>
                          <a:latin typeface="+mn-lt"/>
                          <a:cs typeface="Aharoni" pitchFamily="2" charset="-79"/>
                        </a:rPr>
                        <a:t>Наименование ПС</a:t>
                      </a:r>
                      <a:endParaRPr lang="ru-RU" sz="1800" b="1" dirty="0">
                        <a:cs typeface="Aharoni" pitchFamily="2" charset="-79"/>
                      </a:endParaRPr>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extLst>
                  <a:ext uri="{0D108BD9-81ED-4DB2-BD59-A6C34878D82A}">
                    <a16:rowId xmlns:a16="http://schemas.microsoft.com/office/drawing/2014/main" val="10000"/>
                  </a:ext>
                </a:extLst>
              </a:tr>
              <a:tr h="333541">
                <a:tc>
                  <a:txBody>
                    <a:bodyPr/>
                    <a:lstStyle/>
                    <a:p>
                      <a:pPr algn="l" fontAlgn="ctr"/>
                      <a:r>
                        <a:rPr lang="ru-RU" sz="1800" b="1" i="0" u="none" strike="noStrike" dirty="0">
                          <a:solidFill>
                            <a:srgbClr val="000000"/>
                          </a:solidFill>
                          <a:latin typeface="Calibri"/>
                          <a:cs typeface="Aharoni" pitchFamily="2" charset="-79"/>
                        </a:rPr>
                        <a:t> Обобщенная трудовая функция  ПС </a:t>
                      </a:r>
                    </a:p>
                  </a:txBody>
                  <a:tcPr marL="3629" marR="3629" marT="3629" marB="0" anchor="ct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extLst>
                  <a:ext uri="{0D108BD9-81ED-4DB2-BD59-A6C34878D82A}">
                    <a16:rowId xmlns:a16="http://schemas.microsoft.com/office/drawing/2014/main" val="10001"/>
                  </a:ext>
                </a:extLst>
              </a:tr>
              <a:tr h="503621">
                <a:tc>
                  <a:txBody>
                    <a:bodyPr/>
                    <a:lstStyle/>
                    <a:p>
                      <a:pPr algn="l" fontAlgn="ctr"/>
                      <a:r>
                        <a:rPr lang="ru-RU" sz="1800" b="1" i="0" u="none" strike="noStrike" dirty="0">
                          <a:solidFill>
                            <a:srgbClr val="000000"/>
                          </a:solidFill>
                          <a:latin typeface="+mn-lt"/>
                          <a:cs typeface="Aharoni" pitchFamily="2" charset="-79"/>
                        </a:rPr>
                        <a:t>Наименование должности ( профессии) в ПС</a:t>
                      </a:r>
                    </a:p>
                    <a:p>
                      <a:pPr algn="l" fontAlgn="ctr"/>
                      <a:endParaRPr lang="ru-RU" sz="1800" b="1" i="0" u="none" strike="noStrike" dirty="0">
                        <a:solidFill>
                          <a:srgbClr val="000000"/>
                        </a:solidFill>
                        <a:latin typeface="Calibri"/>
                        <a:cs typeface="Aharoni" pitchFamily="2" charset="-79"/>
                      </a:endParaRPr>
                    </a:p>
                  </a:txBody>
                  <a:tcPr marL="3629" marR="3629" marT="3629" marB="0" anchor="ct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extLst>
                  <a:ext uri="{0D108BD9-81ED-4DB2-BD59-A6C34878D82A}">
                    <a16:rowId xmlns:a16="http://schemas.microsoft.com/office/drawing/2014/main" val="10002"/>
                  </a:ext>
                </a:extLst>
              </a:tr>
              <a:tr h="588416">
                <a:tc>
                  <a:txBody>
                    <a:bodyPr/>
                    <a:lstStyle/>
                    <a:p>
                      <a:pPr marL="0" algn="l" defTabSz="914400" rtl="0" eaLnBrk="1" fontAlgn="ctr" latinLnBrk="0" hangingPunct="1"/>
                      <a:r>
                        <a:rPr lang="ru-RU" sz="1800" b="1" i="0" u="none" strike="noStrike" kern="1200" dirty="0">
                          <a:solidFill>
                            <a:srgbClr val="000000"/>
                          </a:solidFill>
                          <a:latin typeface="+mn-lt"/>
                          <a:ea typeface="+mn-ea"/>
                          <a:cs typeface="Aharoni" pitchFamily="2" charset="-79"/>
                        </a:rPr>
                        <a:t>Наименование должности ( профессии) в штатном </a:t>
                      </a:r>
                    </a:p>
                    <a:p>
                      <a:pPr marL="0" algn="l" defTabSz="914400" rtl="0" eaLnBrk="1" fontAlgn="ctr" latinLnBrk="0" hangingPunct="1"/>
                      <a:r>
                        <a:rPr lang="ru-RU" sz="1800" b="1" i="0" u="none" strike="noStrike" kern="1200" dirty="0">
                          <a:solidFill>
                            <a:srgbClr val="000000"/>
                          </a:solidFill>
                          <a:latin typeface="+mn-lt"/>
                          <a:ea typeface="+mn-ea"/>
                          <a:cs typeface="Aharoni" pitchFamily="2" charset="-79"/>
                        </a:rPr>
                        <a:t>расписании</a:t>
                      </a:r>
                    </a:p>
                    <a:p>
                      <a:endParaRPr lang="ru-RU" sz="1800" b="1" dirty="0">
                        <a:cs typeface="Aharoni" pitchFamily="2" charset="-79"/>
                      </a:endParaRPr>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extLst>
                  <a:ext uri="{0D108BD9-81ED-4DB2-BD59-A6C34878D82A}">
                    <a16:rowId xmlns:a16="http://schemas.microsoft.com/office/drawing/2014/main" val="10003"/>
                  </a:ext>
                </a:extLst>
              </a:tr>
              <a:tr h="33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u="none" strike="noStrike" dirty="0">
                          <a:solidFill>
                            <a:srgbClr val="000000"/>
                          </a:solidFill>
                          <a:latin typeface="+mn-lt"/>
                          <a:cs typeface="Aharoni" pitchFamily="2" charset="-79"/>
                        </a:rPr>
                        <a:t>Требования к образованию и опыту работы в ПС</a:t>
                      </a:r>
                      <a:endParaRPr lang="ru-RU" sz="1800" b="1" dirty="0">
                        <a:cs typeface="Aharoni" pitchFamily="2" charset="-79"/>
                      </a:endParaRPr>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extLst>
                  <a:ext uri="{0D108BD9-81ED-4DB2-BD59-A6C34878D82A}">
                    <a16:rowId xmlns:a16="http://schemas.microsoft.com/office/drawing/2014/main" val="10004"/>
                  </a:ext>
                </a:extLst>
              </a:tr>
              <a:tr h="333541">
                <a:tc>
                  <a:txBody>
                    <a:bodyPr/>
                    <a:lstStyle/>
                    <a:p>
                      <a:r>
                        <a:rPr lang="ru-RU" sz="1800" b="1" i="0" u="none" strike="noStrike" dirty="0">
                          <a:solidFill>
                            <a:srgbClr val="000000"/>
                          </a:solidFill>
                          <a:latin typeface="+mn-lt"/>
                          <a:cs typeface="Aharoni" pitchFamily="2" charset="-79"/>
                        </a:rPr>
                        <a:t>Ф.И.О. работника  полностью</a:t>
                      </a:r>
                      <a:endParaRPr lang="ru-RU" sz="1800" b="1" dirty="0">
                        <a:cs typeface="Aharoni" pitchFamily="2" charset="-79"/>
                      </a:endParaRPr>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extLst>
                  <a:ext uri="{0D108BD9-81ED-4DB2-BD59-A6C34878D82A}">
                    <a16:rowId xmlns:a16="http://schemas.microsoft.com/office/drawing/2014/main" val="10005"/>
                  </a:ext>
                </a:extLst>
              </a:tr>
              <a:tr h="583697">
                <a:tc>
                  <a:txBody>
                    <a:bodyPr/>
                    <a:lstStyle/>
                    <a:p>
                      <a:pPr algn="l" fontAlgn="ctr"/>
                      <a:r>
                        <a:rPr lang="ru-RU" sz="1800" b="1" i="0" u="none" strike="noStrike" dirty="0">
                          <a:solidFill>
                            <a:srgbClr val="000000"/>
                          </a:solidFill>
                          <a:latin typeface="+mn-lt"/>
                          <a:cs typeface="Aharoni" pitchFamily="2" charset="-79"/>
                        </a:rPr>
                        <a:t>Квалификация работника (образование, опыт работы)</a:t>
                      </a:r>
                      <a:r>
                        <a:rPr lang="ru-RU" sz="1800" b="1" i="0" u="none" strike="noStrike" dirty="0">
                          <a:solidFill>
                            <a:srgbClr val="FF0000"/>
                          </a:solidFill>
                          <a:latin typeface="+mn-lt"/>
                          <a:cs typeface="Aharoni" pitchFamily="2" charset="-79"/>
                        </a:rPr>
                        <a:t>*</a:t>
                      </a:r>
                      <a:endParaRPr lang="ru-RU" sz="1800" b="1" dirty="0">
                        <a:cs typeface="Aharoni" pitchFamily="2" charset="-79"/>
                      </a:endParaRPr>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tc>
                  <a:txBody>
                    <a:bodyPr/>
                    <a:lstStyle/>
                    <a:p>
                      <a:endParaRPr lang="ru-RU"/>
                    </a:p>
                  </a:txBody>
                  <a:tcPr>
                    <a:solidFill>
                      <a:schemeClr val="accent3">
                        <a:lumMod val="40000"/>
                        <a:lumOff val="60000"/>
                      </a:schemeClr>
                    </a:solidFill>
                  </a:tcPr>
                </a:tc>
                <a:extLst>
                  <a:ext uri="{0D108BD9-81ED-4DB2-BD59-A6C34878D82A}">
                    <a16:rowId xmlns:a16="http://schemas.microsoft.com/office/drawing/2014/main" val="10006"/>
                  </a:ext>
                </a:extLst>
              </a:tr>
              <a:tr h="583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u="none" strike="noStrike" dirty="0">
                          <a:solidFill>
                            <a:srgbClr val="000000"/>
                          </a:solidFill>
                          <a:latin typeface="+mn-lt"/>
                          <a:cs typeface="Aharoni" pitchFamily="2" charset="-79"/>
                        </a:rPr>
                        <a:t> Выявленные несоответствия</a:t>
                      </a:r>
                    </a:p>
                    <a:p>
                      <a:endParaRPr lang="ru-RU" sz="1800" b="1" dirty="0">
                        <a:cs typeface="Aharoni" pitchFamily="2" charset="-79"/>
                      </a:endParaRPr>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extLst>
                  <a:ext uri="{0D108BD9-81ED-4DB2-BD59-A6C34878D82A}">
                    <a16:rowId xmlns:a16="http://schemas.microsoft.com/office/drawing/2014/main" val="10007"/>
                  </a:ext>
                </a:extLst>
              </a:tr>
              <a:tr h="33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u="none" strike="noStrike" kern="1200" dirty="0">
                          <a:solidFill>
                            <a:srgbClr val="000000"/>
                          </a:solidFill>
                          <a:latin typeface="+mn-lt"/>
                          <a:ea typeface="+mn-ea"/>
                          <a:cs typeface="Aharoni" pitchFamily="2" charset="-79"/>
                        </a:rPr>
                        <a:t> Рекомендации</a:t>
                      </a:r>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tc>
                  <a:txBody>
                    <a:bodyPr/>
                    <a:lstStyle/>
                    <a:p>
                      <a:endParaRPr lang="ru-RU" dirty="0"/>
                    </a:p>
                  </a:txBody>
                  <a:tcPr>
                    <a:solidFill>
                      <a:schemeClr val="accent3">
                        <a:lumMod val="40000"/>
                        <a:lumOff val="60000"/>
                      </a:schemeClr>
                    </a:solidFill>
                  </a:tcPr>
                </a:tc>
                <a:extLst>
                  <a:ext uri="{0D108BD9-81ED-4DB2-BD59-A6C34878D82A}">
                    <a16:rowId xmlns:a16="http://schemas.microsoft.com/office/drawing/2014/main" val="10008"/>
                  </a:ext>
                </a:extLst>
              </a:tr>
            </a:tbl>
          </a:graphicData>
        </a:graphic>
      </p:graphicFrame>
      <p:sp>
        <p:nvSpPr>
          <p:cNvPr id="6" name="Прямоугольник 5"/>
          <p:cNvSpPr/>
          <p:nvPr/>
        </p:nvSpPr>
        <p:spPr>
          <a:xfrm>
            <a:off x="251520" y="5691157"/>
            <a:ext cx="8280920" cy="369332"/>
          </a:xfrm>
          <a:prstGeom prst="rect">
            <a:avLst/>
          </a:prstGeom>
        </p:spPr>
        <p:txBody>
          <a:bodyPr wrap="square">
            <a:spAutoFit/>
          </a:bodyPr>
          <a:lstStyle/>
          <a:p>
            <a:r>
              <a:rPr lang="ru-RU" dirty="0">
                <a:solidFill>
                  <a:srgbClr val="FF0000"/>
                </a:solidFill>
                <a:latin typeface="Calibri"/>
              </a:rPr>
              <a:t>*заполняется  кадровой службой после формирования  перечня ПС</a:t>
            </a:r>
            <a:endParaRPr lang="ru-RU" dirty="0"/>
          </a:p>
        </p:txBody>
      </p:sp>
      <p:sp>
        <p:nvSpPr>
          <p:cNvPr id="7" name="TextBox 6"/>
          <p:cNvSpPr txBox="1"/>
          <p:nvPr/>
        </p:nvSpPr>
        <p:spPr>
          <a:xfrm rot="20131471">
            <a:off x="6749378" y="509240"/>
            <a:ext cx="2598484" cy="646331"/>
          </a:xfrm>
          <a:prstGeom prst="rect">
            <a:avLst/>
          </a:prstGeom>
          <a:noFill/>
        </p:spPr>
        <p:txBody>
          <a:bodyPr wrap="square" rtlCol="0">
            <a:spAutoFit/>
          </a:bodyPr>
          <a:lstStyle/>
          <a:p>
            <a:r>
              <a:rPr lang="ru-RU" sz="2400" dirty="0">
                <a:solidFill>
                  <a:srgbClr val="FF0000"/>
                </a:solidFill>
              </a:rPr>
              <a:t>       </a:t>
            </a:r>
            <a:r>
              <a:rPr lang="ru-RU" sz="3600" dirty="0">
                <a:solidFill>
                  <a:srgbClr val="FF0000"/>
                </a:solidFill>
              </a:rPr>
              <a:t>пример</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529" y="1340767"/>
          <a:ext cx="8568955" cy="2736305"/>
        </p:xfrm>
        <a:graphic>
          <a:graphicData uri="http://schemas.openxmlformats.org/drawingml/2006/table">
            <a:tbl>
              <a:tblPr/>
              <a:tblGrid>
                <a:gridCol w="1014440">
                  <a:extLst>
                    <a:ext uri="{9D8B030D-6E8A-4147-A177-3AD203B41FA5}">
                      <a16:colId xmlns:a16="http://schemas.microsoft.com/office/drawing/2014/main" val="20000"/>
                    </a:ext>
                  </a:extLst>
                </a:gridCol>
                <a:gridCol w="497728">
                  <a:extLst>
                    <a:ext uri="{9D8B030D-6E8A-4147-A177-3AD203B41FA5}">
                      <a16:colId xmlns:a16="http://schemas.microsoft.com/office/drawing/2014/main" val="20001"/>
                    </a:ext>
                  </a:extLst>
                </a:gridCol>
                <a:gridCol w="1152127">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7">
                  <a:extLst>
                    <a:ext uri="{9D8B030D-6E8A-4147-A177-3AD203B41FA5}">
                      <a16:colId xmlns:a16="http://schemas.microsoft.com/office/drawing/2014/main" val="20004"/>
                    </a:ext>
                  </a:extLst>
                </a:gridCol>
                <a:gridCol w="549063">
                  <a:extLst>
                    <a:ext uri="{9D8B030D-6E8A-4147-A177-3AD203B41FA5}">
                      <a16:colId xmlns:a16="http://schemas.microsoft.com/office/drawing/2014/main" val="20005"/>
                    </a:ext>
                  </a:extLst>
                </a:gridCol>
                <a:gridCol w="1107120">
                  <a:extLst>
                    <a:ext uri="{9D8B030D-6E8A-4147-A177-3AD203B41FA5}">
                      <a16:colId xmlns:a16="http://schemas.microsoft.com/office/drawing/2014/main" val="20006"/>
                    </a:ext>
                  </a:extLst>
                </a:gridCol>
                <a:gridCol w="780090">
                  <a:extLst>
                    <a:ext uri="{9D8B030D-6E8A-4147-A177-3AD203B41FA5}">
                      <a16:colId xmlns:a16="http://schemas.microsoft.com/office/drawing/2014/main" val="20007"/>
                    </a:ext>
                  </a:extLst>
                </a:gridCol>
                <a:gridCol w="1020114">
                  <a:extLst>
                    <a:ext uri="{9D8B030D-6E8A-4147-A177-3AD203B41FA5}">
                      <a16:colId xmlns:a16="http://schemas.microsoft.com/office/drawing/2014/main" val="20008"/>
                    </a:ext>
                  </a:extLst>
                </a:gridCol>
              </a:tblGrid>
              <a:tr h="2736305">
                <a:tc>
                  <a:txBody>
                    <a:bodyPr/>
                    <a:lstStyle/>
                    <a:p>
                      <a:pPr algn="ctr" fontAlgn="ctr"/>
                      <a:r>
                        <a:rPr lang="ru-RU" sz="1600" b="0" i="0" u="none" strike="noStrike" dirty="0">
                          <a:solidFill>
                            <a:srgbClr val="000000"/>
                          </a:solidFill>
                          <a:latin typeface="Calibri"/>
                        </a:rPr>
                        <a:t>Наименование ПС</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ОТФ ПС </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Наименование должности </a:t>
                      </a:r>
                    </a:p>
                    <a:p>
                      <a:pPr algn="ctr" fontAlgn="ctr"/>
                      <a:r>
                        <a:rPr lang="ru-RU" sz="1600" b="0" i="0" u="none" strike="noStrike" dirty="0">
                          <a:solidFill>
                            <a:srgbClr val="000000"/>
                          </a:solidFill>
                          <a:latin typeface="Calibri"/>
                        </a:rPr>
                        <a:t>( профессии)</a:t>
                      </a:r>
                    </a:p>
                    <a:p>
                      <a:pPr algn="ctr" fontAlgn="ctr"/>
                      <a:r>
                        <a:rPr lang="ru-RU" sz="1600" b="0" i="0" u="none" strike="noStrike" dirty="0">
                          <a:solidFill>
                            <a:srgbClr val="000000"/>
                          </a:solidFill>
                          <a:latin typeface="Calibri"/>
                        </a:rPr>
                        <a:t>В ПС</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Требования к образованию и опыту работы в ПС</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Наименование должности (профессии) по штатному </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ФИО</a:t>
                      </a:r>
                      <a:br>
                        <a:rPr lang="ru-RU" sz="1600" b="0" i="0" u="none" strike="noStrike" dirty="0">
                          <a:solidFill>
                            <a:srgbClr val="000000"/>
                          </a:solidFill>
                          <a:latin typeface="Calibri"/>
                        </a:rPr>
                      </a:br>
                      <a:r>
                        <a:rPr lang="ru-RU" sz="1600" b="0" i="0" u="none" strike="noStrike" dirty="0">
                          <a:solidFill>
                            <a:srgbClr val="000000"/>
                          </a:solidFill>
                          <a:latin typeface="Calibri"/>
                        </a:rPr>
                        <a:t>работника </a:t>
                      </a:r>
                      <a:br>
                        <a:rPr lang="ru-RU" sz="1600" b="0" i="0" u="none" strike="noStrike" dirty="0">
                          <a:solidFill>
                            <a:srgbClr val="000000"/>
                          </a:solidFill>
                          <a:latin typeface="Calibri"/>
                        </a:rPr>
                      </a:br>
                      <a:endParaRPr lang="ru-RU" sz="1600" b="0" i="0" u="none" strike="noStrike" dirty="0">
                        <a:solidFill>
                          <a:srgbClr val="000000"/>
                        </a:solidFill>
                        <a:latin typeface="Calibri"/>
                      </a:endParaRP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a:solidFill>
                            <a:srgbClr val="000000"/>
                          </a:solidFill>
                          <a:latin typeface="Calibri"/>
                        </a:rPr>
                        <a:t>Квалификация работника ( образование , опыт работы)</a:t>
                      </a:r>
                    </a:p>
                    <a:p>
                      <a:pPr algn="ctr" fontAlgn="ctr"/>
                      <a:r>
                        <a:rPr lang="ru-RU" sz="1600" b="0" i="0" u="none" strike="noStrike" dirty="0">
                          <a:solidFill>
                            <a:srgbClr val="000000"/>
                          </a:solidFill>
                          <a:latin typeface="Calibri"/>
                        </a:rPr>
                        <a:t>работника</a:t>
                      </a:r>
                      <a:r>
                        <a:rPr lang="ru-RU" sz="1600" b="0" i="0" u="none" strike="noStrike" dirty="0">
                          <a:solidFill>
                            <a:srgbClr val="FF0000"/>
                          </a:solidFill>
                          <a:latin typeface="Calibri"/>
                        </a:rPr>
                        <a:t>*</a:t>
                      </a:r>
                      <a:endParaRPr lang="ru-RU" sz="1600" b="0" i="0" u="none" strike="noStrike" dirty="0">
                        <a:solidFill>
                          <a:srgbClr val="000000"/>
                        </a:solidFill>
                        <a:latin typeface="Calibri"/>
                      </a:endParaRP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algn="ctr" fontAlgn="ctr"/>
                      <a:r>
                        <a:rPr lang="ru-RU" sz="1600" b="0" i="0" u="none" strike="noStrike" dirty="0" err="1">
                          <a:solidFill>
                            <a:srgbClr val="000000"/>
                          </a:solidFill>
                          <a:latin typeface="Calibri"/>
                        </a:rPr>
                        <a:t>Сответствие</a:t>
                      </a:r>
                      <a:r>
                        <a:rPr lang="ru-RU" sz="1600" b="0" i="0" u="none" strike="noStrike" dirty="0">
                          <a:solidFill>
                            <a:srgbClr val="000000"/>
                          </a:solidFill>
                          <a:latin typeface="Calibri"/>
                        </a:rPr>
                        <a:t> /несоответствие</a:t>
                      </a: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dirty="0"/>
                        <a:t> Рекомендации</a:t>
                      </a:r>
                    </a:p>
                    <a:p>
                      <a:pPr algn="ctr" fontAlgn="ctr"/>
                      <a:endParaRPr lang="ru-RU" sz="1600" b="0" i="0" u="none" strike="noStrike" dirty="0">
                        <a:solidFill>
                          <a:srgbClr val="000000"/>
                        </a:solidFill>
                        <a:latin typeface="Calibri"/>
                      </a:endParaRPr>
                    </a:p>
                  </a:txBody>
                  <a:tcPr marL="3629" marR="3629" marT="3629"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9"/>
                    </a:solidFill>
                  </a:tcPr>
                </a:tc>
                <a:extLst>
                  <a:ext uri="{0D108BD9-81ED-4DB2-BD59-A6C34878D82A}">
                    <a16:rowId xmlns:a16="http://schemas.microsoft.com/office/drawing/2014/main" val="10000"/>
                  </a:ext>
                </a:extLst>
              </a:tr>
            </a:tbl>
          </a:graphicData>
        </a:graphic>
      </p:graphicFrame>
      <p:sp>
        <p:nvSpPr>
          <p:cNvPr id="7" name="Прямоугольник 6"/>
          <p:cNvSpPr/>
          <p:nvPr/>
        </p:nvSpPr>
        <p:spPr>
          <a:xfrm>
            <a:off x="323528" y="4398496"/>
            <a:ext cx="8640960" cy="369332"/>
          </a:xfrm>
          <a:prstGeom prst="rect">
            <a:avLst/>
          </a:prstGeom>
        </p:spPr>
        <p:txBody>
          <a:bodyPr wrap="square">
            <a:spAutoFit/>
          </a:bodyPr>
          <a:lstStyle/>
          <a:p>
            <a:r>
              <a:rPr lang="ru-RU" dirty="0">
                <a:solidFill>
                  <a:srgbClr val="FF0000"/>
                </a:solidFill>
                <a:latin typeface="Calibri"/>
              </a:rPr>
              <a:t>*заполняется  кадровой службой после формирования  перечня ПС</a:t>
            </a:r>
            <a:endParaRPr lang="ru-RU" dirty="0"/>
          </a:p>
        </p:txBody>
      </p:sp>
      <p:sp>
        <p:nvSpPr>
          <p:cNvPr id="8" name="Заголовок 3"/>
          <p:cNvSpPr>
            <a:spLocks noGrp="1"/>
          </p:cNvSpPr>
          <p:nvPr>
            <p:ph type="title"/>
          </p:nvPr>
        </p:nvSpPr>
        <p:spPr>
          <a:xfrm>
            <a:off x="468313" y="188913"/>
            <a:ext cx="8229600" cy="431800"/>
          </a:xfrm>
        </p:spPr>
        <p:txBody>
          <a:bodyPr/>
          <a:lstStyle/>
          <a:p>
            <a:r>
              <a:rPr lang="ru-RU" dirty="0"/>
              <a:t> </a:t>
            </a:r>
            <a:r>
              <a:rPr lang="ru-RU" sz="2000" b="1" dirty="0">
                <a:solidFill>
                  <a:srgbClr val="376092"/>
                </a:solidFill>
                <a:latin typeface="Tahoma" pitchFamily="34" charset="0"/>
                <a:cs typeface="Tahoma" pitchFamily="34" charset="0"/>
              </a:rPr>
              <a:t>Анализ соответствия квалификации работников требованиям профессиональных стандартов</a:t>
            </a:r>
            <a:br>
              <a:rPr lang="ru-RU" sz="2000" b="1" dirty="0">
                <a:solidFill>
                  <a:srgbClr val="376092"/>
                </a:solidFill>
                <a:latin typeface="Tahoma" pitchFamily="34" charset="0"/>
                <a:cs typeface="Tahoma" pitchFamily="34" charset="0"/>
              </a:rPr>
            </a:br>
            <a:endParaRPr lang="ru-RU" sz="2000" b="1" dirty="0">
              <a:solidFill>
                <a:srgbClr val="376092"/>
              </a:solidFill>
              <a:latin typeface="Tahoma" pitchFamily="34" charset="0"/>
              <a:cs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Заголовок 1"/>
          <p:cNvSpPr/>
          <p:nvPr/>
        </p:nvSpPr>
        <p:spPr bwMode="auto">
          <a:xfrm>
            <a:off x="0" y="0"/>
            <a:ext cx="9144000" cy="836613"/>
          </a:xfrm>
          <a:prstGeom prst="rect">
            <a:avLst/>
          </a:prstGeom>
          <a:noFill/>
          <a:ln w="9525">
            <a:noFill/>
            <a:miter lim="800000"/>
          </a:ln>
        </p:spPr>
        <p:txBody>
          <a:bodyPr anchor="ctr"/>
          <a:lstStyle/>
          <a:p>
            <a:pPr algn="ctr" fontAlgn="auto">
              <a:spcBef>
                <a:spcPts val="0"/>
              </a:spcBef>
              <a:spcAft>
                <a:spcPts val="0"/>
              </a:spcAft>
              <a:defRPr/>
            </a:pPr>
            <a:endParaRPr lang="ru-RU" altLang="ru-RU" sz="2000" b="1" kern="0" dirty="0">
              <a:solidFill>
                <a:schemeClr val="tx2"/>
              </a:solidFill>
              <a:latin typeface="Helios"/>
              <a:cs typeface="+mn-cs"/>
            </a:endParaRPr>
          </a:p>
        </p:txBody>
      </p:sp>
      <p:sp>
        <p:nvSpPr>
          <p:cNvPr id="3083" name="Rectangle 11"/>
          <p:cNvSpPr>
            <a:spLocks noChangeArrowheads="1"/>
          </p:cNvSpPr>
          <p:nvPr/>
        </p:nvSpPr>
        <p:spPr bwMode="auto">
          <a:xfrm>
            <a:off x="1143000" y="44450"/>
            <a:ext cx="184150" cy="368300"/>
          </a:xfrm>
          <a:prstGeom prst="rect">
            <a:avLst/>
          </a:prstGeom>
          <a:noFill/>
          <a:ln w="9525">
            <a:noFill/>
            <a:miter lim="800000"/>
          </a:ln>
          <a:effectLst/>
        </p:spPr>
        <p:txBody>
          <a:bodyPr wrap="none" anchor="ctr">
            <a:spAutoFit/>
          </a:bodyPr>
          <a:lstStyle/>
          <a:p>
            <a:pPr eaLnBrk="0" hangingPunct="0">
              <a:defRPr/>
            </a:pPr>
            <a:endParaRPr lang="ru-RU" kern="0" dirty="0">
              <a:latin typeface="Arial" panose="020B0604020202020204" pitchFamily="34" charset="0"/>
              <a:cs typeface="Arial" panose="020B0604020202020204" pitchFamily="34" charset="0"/>
            </a:endParaRPr>
          </a:p>
        </p:txBody>
      </p:sp>
      <p:sp>
        <p:nvSpPr>
          <p:cNvPr id="18451" name="Заголовок 1"/>
          <p:cNvSpPr>
            <a:spLocks noChangeArrowheads="1"/>
          </p:cNvSpPr>
          <p:nvPr/>
        </p:nvSpPr>
        <p:spPr bwMode="auto">
          <a:xfrm>
            <a:off x="-90488" y="0"/>
            <a:ext cx="9324976" cy="836613"/>
          </a:xfrm>
          <a:prstGeom prst="rect">
            <a:avLst/>
          </a:prstGeom>
          <a:noFill/>
          <a:ln w="9525">
            <a:noFill/>
            <a:miter lim="800000"/>
            <a:headEnd/>
            <a:tailEnd/>
          </a:ln>
        </p:spPr>
        <p:txBody>
          <a:bodyPr anchor="ctr"/>
          <a:lstStyle/>
          <a:p>
            <a:pPr algn="ctr"/>
            <a:r>
              <a:rPr lang="ru-RU" altLang="ru-RU" sz="2200" b="1" dirty="0">
                <a:solidFill>
                  <a:srgbClr val="376092"/>
                </a:solidFill>
                <a:latin typeface="Tahoma" pitchFamily="34" charset="0"/>
                <a:cs typeface="Tahoma" pitchFamily="34" charset="0"/>
              </a:rPr>
              <a:t> Информационные ресурсы</a:t>
            </a:r>
          </a:p>
        </p:txBody>
      </p:sp>
      <p:graphicFrame>
        <p:nvGraphicFramePr>
          <p:cNvPr id="10" name="Таблица 9"/>
          <p:cNvGraphicFramePr>
            <a:graphicFrameLocks noGrp="1"/>
          </p:cNvGraphicFramePr>
          <p:nvPr/>
        </p:nvGraphicFramePr>
        <p:xfrm>
          <a:off x="251520" y="908720"/>
          <a:ext cx="8713093" cy="4597670"/>
        </p:xfrm>
        <a:graphic>
          <a:graphicData uri="http://schemas.openxmlformats.org/drawingml/2006/table">
            <a:tbl>
              <a:tblPr/>
              <a:tblGrid>
                <a:gridCol w="8713093">
                  <a:extLst>
                    <a:ext uri="{9D8B030D-6E8A-4147-A177-3AD203B41FA5}">
                      <a16:colId xmlns:a16="http://schemas.microsoft.com/office/drawing/2014/main" val="20000"/>
                    </a:ext>
                  </a:extLst>
                </a:gridCol>
              </a:tblGrid>
              <a:tr h="879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Профессиональные стандарты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776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Реестр профессиональных стандартов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3"/>
                        </a:rPr>
                        <a:t>http://profstandart.rosmintrud.ru/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a:ln>
                          <a:noFill/>
                        </a:ln>
                        <a:solidFill>
                          <a:srgbClr val="17375E"/>
                        </a:solidFill>
                        <a:effectLst/>
                        <a:latin typeface="Tahoma" pitchFamily="34" charset="0"/>
                        <a:cs typeface="Tahoma" pitchFamily="34"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89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Государственный информационный ресурс «Справочник профессий»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ahoma" pitchFamily="34" charset="0"/>
                          <a:cs typeface="Tahoma" pitchFamily="34" charset="0"/>
                          <a:hlinkClick r:id="rId4"/>
                        </a:rPr>
                        <a:t>http://spravochnik.rosmintrud.ru/</a:t>
                      </a:r>
                      <a:endParaRPr kumimoji="0" lang="ru-RU" sz="1800" b="0" i="0" u="none" strike="noStrike" cap="none" normalizeH="0" baseline="0" dirty="0">
                        <a:ln>
                          <a:noFill/>
                        </a:ln>
                        <a:solidFill>
                          <a:srgbClr val="000000"/>
                        </a:solidFill>
                        <a:effectLst/>
                        <a:latin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rgbClr val="000000"/>
                          </a:solidFill>
                          <a:effectLst/>
                          <a:latin typeface="Tahoma" pitchFamily="34" charset="0"/>
                          <a:cs typeface="Tahoma" pitchFamily="34" charset="0"/>
                        </a:rPr>
                        <a:t>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1305830">
                <a:tc>
                  <a:txBody>
                    <a:bodyPr/>
                    <a:lstStyle/>
                    <a:p>
                      <a:pPr marL="361950" lvl="0" algn="ctr">
                        <a:lnSpc>
                          <a:spcPct val="90000"/>
                        </a:lnSpc>
                        <a:defRPr/>
                      </a:pPr>
                      <a:endParaRPr lang="ru-RU" sz="1800" b="1" dirty="0">
                        <a:solidFill>
                          <a:schemeClr val="tx1"/>
                        </a:solidFill>
                        <a:latin typeface="Times New Roman" panose="02020603050405020304" pitchFamily="18" charset="0"/>
                        <a:ea typeface="Tahoma"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normalizeH="0" baseline="0" dirty="0">
                          <a:ln>
                            <a:noFill/>
                          </a:ln>
                          <a:solidFill>
                            <a:srgbClr val="000000"/>
                          </a:solidFill>
                          <a:effectLst/>
                          <a:latin typeface="Tahoma" pitchFamily="34" charset="0"/>
                          <a:ea typeface="+mn-ea"/>
                          <a:cs typeface="Tahoma" pitchFamily="34" charset="0"/>
                        </a:rPr>
                        <a:t>Портал разработки профессиональных стандартов и квалификаций</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rgbClr val="000000"/>
                          </a:solidFill>
                          <a:effectLst/>
                          <a:latin typeface="Tahoma" pitchFamily="34" charset="0"/>
                          <a:ea typeface="+mn-ea"/>
                          <a:cs typeface="Tahoma" pitchFamily="34" charset="0"/>
                          <a:hlinkClick r:id="rId5"/>
                        </a:rPr>
                        <a:t>http://pst-c.ru</a:t>
                      </a:r>
                      <a:r>
                        <a:rPr lang="en-US" sz="1800" b="1" dirty="0">
                          <a:solidFill>
                            <a:schemeClr val="tx1"/>
                          </a:solidFill>
                          <a:latin typeface="Times New Roman" panose="02020603050405020304" pitchFamily="18" charset="0"/>
                          <a:ea typeface="Tahoma" pitchFamily="34" charset="0"/>
                          <a:cs typeface="Times New Roman" panose="02020603050405020304" pitchFamily="18" charset="0"/>
                          <a:hlinkClick r:id="rId5"/>
                        </a:rPr>
                        <a:t>/</a:t>
                      </a:r>
                      <a:endParaRPr lang="ru-RU" sz="1800" b="1" dirty="0">
                        <a:solidFill>
                          <a:schemeClr val="tx1"/>
                        </a:solidFill>
                        <a:latin typeface="Times New Roman" panose="02020603050405020304" pitchFamily="18" charset="0"/>
                        <a:ea typeface="Tahoma" pitchFamily="34" charset="0"/>
                        <a:cs typeface="Times New Roman" panose="02020603050405020304" pitchFamily="18"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9" name="Номер слайда 6"/>
          <p:cNvSpPr>
            <a:spLocks noGrp="1"/>
          </p:cNvSpPr>
          <p:nvPr>
            <p:ph type="sldNum" sz="quarter" idx="12"/>
          </p:nvPr>
        </p:nvSpPr>
        <p:spPr>
          <a:xfrm>
            <a:off x="6804025" y="6492875"/>
            <a:ext cx="2133600" cy="365125"/>
          </a:xfrm>
        </p:spPr>
        <p:txBody>
          <a:bodyPr/>
          <a:lstStyle/>
          <a:p>
            <a:pPr>
              <a:defRPr/>
            </a:pPr>
            <a:fld id="{A863C1C5-570F-4C51-B6D6-74317DBA9C09}" type="slidenum">
              <a:rPr lang="ru-RU" sz="1800" b="1">
                <a:latin typeface="Tahoma" pitchFamily="34" charset="0"/>
                <a:ea typeface="Tahoma" pitchFamily="34" charset="0"/>
                <a:cs typeface="Tahoma" pitchFamily="34" charset="0"/>
              </a:rPr>
              <a:pPr>
                <a:defRPr/>
              </a:pPr>
              <a:t>56</a:t>
            </a:fld>
            <a:endParaRPr lang="ru-RU" sz="1800" b="1" dirty="0">
              <a:latin typeface="Tahoma" pitchFamily="34" charset="0"/>
              <a:ea typeface="Tahoma" pitchFamily="34" charset="0"/>
              <a:cs typeface="Tahoma" pitchFamily="34" charset="0"/>
            </a:endParaRPr>
          </a:p>
        </p:txBody>
      </p:sp>
      <p:sp>
        <p:nvSpPr>
          <p:cNvPr id="18467" name="TextBox 10"/>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p:txBody>
          <a:bodyPr/>
          <a:lstStyle/>
          <a:p>
            <a:r>
              <a:rPr lang="ru-RU" sz="3600" b="1" dirty="0">
                <a:solidFill>
                  <a:schemeClr val="tx2">
                    <a:lumMod val="75000"/>
                  </a:schemeClr>
                </a:solidFill>
              </a:rPr>
              <a:t>Применение ПС (7) в образовании</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Ст. 57 ТК (наличие номенклатуры должностей </a:t>
            </a:r>
            <a:r>
              <a:rPr lang="ru-RU" sz="2400" dirty="0" err="1">
                <a:solidFill>
                  <a:schemeClr val="tx2">
                    <a:lumMod val="75000"/>
                  </a:schemeClr>
                </a:solidFill>
              </a:rPr>
              <a:t>пед.работников</a:t>
            </a:r>
            <a:r>
              <a:rPr lang="ru-RU" sz="2400" dirty="0">
                <a:solidFill>
                  <a:schemeClr val="tx2">
                    <a:lumMod val="75000"/>
                  </a:schemeClr>
                </a:solidFill>
              </a:rPr>
              <a:t>);</a:t>
            </a:r>
          </a:p>
          <a:p>
            <a:r>
              <a:rPr lang="ru-RU" sz="2400" dirty="0">
                <a:solidFill>
                  <a:schemeClr val="tx2">
                    <a:lumMod val="75000"/>
                  </a:schemeClr>
                </a:solidFill>
              </a:rPr>
              <a:t>Ст. 195.3 ТК (ФЗ «Об образовании», статья 46. Право на занятие педагогической деятельностью)</a:t>
            </a:r>
          </a:p>
          <a:p>
            <a:r>
              <a:rPr lang="ru-RU" sz="2400" dirty="0">
                <a:solidFill>
                  <a:schemeClr val="tx2">
                    <a:lumMod val="75000"/>
                  </a:schemeClr>
                </a:solidFill>
              </a:rPr>
              <a:t>Ст. 331 ТК Право на занятие педагогической деятельностью</a:t>
            </a:r>
          </a:p>
          <a:p>
            <a:r>
              <a:rPr lang="ru-RU" sz="2400" dirty="0">
                <a:solidFill>
                  <a:schemeClr val="tx2">
                    <a:lumMod val="75000"/>
                  </a:schemeClr>
                </a:solidFill>
              </a:rPr>
              <a:t>Ст. 331.1. ТК Особенности отстранения от работы педагогических работников</a:t>
            </a:r>
          </a:p>
          <a:p>
            <a:r>
              <a:rPr lang="ru-RU" sz="2400" dirty="0">
                <a:solidFill>
                  <a:schemeClr val="tx2">
                    <a:lumMod val="75000"/>
                  </a:schemeClr>
                </a:solidFill>
              </a:rPr>
              <a:t>Ст. 332 ТК Особенности заключения и прекращения трудового договора с работниками организаций, осуществляющих образовательную деятельность по реализации образовательных программ высшего образования и дополнительных профессиональных программ</a:t>
            </a:r>
          </a:p>
        </p:txBody>
      </p:sp>
    </p:spTree>
    <p:extLst>
      <p:ext uri="{BB962C8B-B14F-4D97-AF65-F5344CB8AC3E}">
        <p14:creationId xmlns:p14="http://schemas.microsoft.com/office/powerpoint/2010/main" val="3017001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p:txBody>
          <a:bodyPr/>
          <a:lstStyle/>
          <a:p>
            <a:r>
              <a:rPr lang="ru-RU" sz="3600" b="1" dirty="0">
                <a:solidFill>
                  <a:schemeClr val="tx2">
                    <a:lumMod val="75000"/>
                  </a:schemeClr>
                </a:solidFill>
              </a:rPr>
              <a:t>Применение ПС в образовании</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При определении должностей обязанностей работников см. Письмо Минобрнауки России от 12.02.2016 N 09-ПГ-МОН-814.</a:t>
            </a:r>
          </a:p>
          <a:p>
            <a:r>
              <a:rPr lang="ru-RU" sz="2400" dirty="0">
                <a:solidFill>
                  <a:schemeClr val="tx2">
                    <a:lumMod val="75000"/>
                  </a:schemeClr>
                </a:solidFill>
              </a:rPr>
              <a:t>О применении стандарта "Педагог профессионального обучения, профессионального образования и дополнительного профессионального образования" см. Письмо Минобрнауки России от 20.04.2017 N 06-ПГ-МОН-15200.</a:t>
            </a:r>
          </a:p>
          <a:p>
            <a:r>
              <a:rPr lang="ru-RU" sz="2400" dirty="0">
                <a:solidFill>
                  <a:schemeClr val="tx2">
                    <a:lumMod val="75000"/>
                  </a:schemeClr>
                </a:solidFill>
              </a:rPr>
              <a:t>Рекомендации по применению профессионального стандарта «Педагог профессионального обучения, профессионального образования и дополнительного профессионального образования» в управлении педагогическими кадрами организации</a:t>
            </a:r>
          </a:p>
          <a:p>
            <a:endParaRPr lang="ru-RU" sz="2400" dirty="0">
              <a:solidFill>
                <a:schemeClr val="tx2">
                  <a:lumMod val="75000"/>
                </a:schemeClr>
              </a:solidFill>
            </a:endParaRPr>
          </a:p>
        </p:txBody>
      </p:sp>
    </p:spTree>
    <p:extLst>
      <p:ext uri="{BB962C8B-B14F-4D97-AF65-F5344CB8AC3E}">
        <p14:creationId xmlns:p14="http://schemas.microsoft.com/office/powerpoint/2010/main" val="2969428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p:txBody>
          <a:bodyPr/>
          <a:lstStyle/>
          <a:p>
            <a:r>
              <a:rPr lang="ru-RU" sz="3600" b="1" dirty="0">
                <a:solidFill>
                  <a:schemeClr val="tx2">
                    <a:lumMod val="75000"/>
                  </a:schemeClr>
                </a:solidFill>
              </a:rPr>
              <a:t>Применение ПС в образовании</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Аттестация педагогических работников</a:t>
            </a:r>
          </a:p>
          <a:p>
            <a:r>
              <a:rPr lang="ru-RU" sz="2000" dirty="0">
                <a:solidFill>
                  <a:schemeClr val="tx2">
                    <a:lumMod val="75000"/>
                  </a:schemeClr>
                </a:solidFill>
              </a:rPr>
              <a:t>«…лица, не имеющие специальной подготовки или стажа работы, установленных ПС, но обладающие достаточным практическим опытом и компетентностью, выполняющие качественно и в полном объеме возложенные на них должностные обязанности могут быть назначены на соответствующие должности педагогических работников по рекомендации аттестационной комиссии» (п. 23 «Порядка проведения аттестации педагогических работников организаций, осуществляющих образовательную деятельность», утв. приказом Минобрнауки России от 7 апреля 2014 г. № 276)</a:t>
            </a:r>
          </a:p>
          <a:p>
            <a:pPr marL="0" indent="0">
              <a:buNone/>
            </a:pPr>
            <a:r>
              <a:rPr lang="ru-RU" sz="2000" dirty="0">
                <a:solidFill>
                  <a:schemeClr val="tx2">
                    <a:lumMod val="75000"/>
                  </a:schemeClr>
                </a:solidFill>
              </a:rPr>
              <a:t>( В отношении педагогических работников, относящихся к профессорско-преподавательскому составу, соответствующим положением о порядке проведения аттестации (см. приложение к приказу Минобрнауки России от 30 марта 2015 г.  № 293) аналогичная норма не предусмотрена)</a:t>
            </a:r>
          </a:p>
        </p:txBody>
      </p:sp>
    </p:spTree>
    <p:extLst>
      <p:ext uri="{BB962C8B-B14F-4D97-AF65-F5344CB8AC3E}">
        <p14:creationId xmlns:p14="http://schemas.microsoft.com/office/powerpoint/2010/main" val="23306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ChangeArrowheads="1"/>
          </p:cNvSpPr>
          <p:nvPr/>
        </p:nvSpPr>
        <p:spPr bwMode="auto">
          <a:xfrm>
            <a:off x="166688" y="188913"/>
            <a:ext cx="8856662" cy="542925"/>
          </a:xfrm>
          <a:prstGeom prst="rect">
            <a:avLst/>
          </a:prstGeom>
          <a:noFill/>
          <a:ln w="9525">
            <a:noFill/>
            <a:miter lim="800000"/>
            <a:headEnd/>
            <a:tailEnd/>
          </a:ln>
        </p:spPr>
        <p:txBody>
          <a:bodyPr anchor="ctr"/>
          <a:lstStyle/>
          <a:p>
            <a:pPr algn="ctr"/>
            <a:endParaRPr lang="ru-RU" sz="2200" b="1" dirty="0">
              <a:solidFill>
                <a:schemeClr val="tx2"/>
              </a:solidFill>
              <a:latin typeface="Tahoma" pitchFamily="34" charset="0"/>
              <a:cs typeface="Tahoma" pitchFamily="34" charset="0"/>
            </a:endParaRPr>
          </a:p>
        </p:txBody>
      </p:sp>
      <p:grpSp>
        <p:nvGrpSpPr>
          <p:cNvPr id="20482" name="Группа 1"/>
          <p:cNvGrpSpPr>
            <a:grpSpLocks/>
          </p:cNvGrpSpPr>
          <p:nvPr/>
        </p:nvGrpSpPr>
        <p:grpSpPr bwMode="auto">
          <a:xfrm>
            <a:off x="166688" y="952500"/>
            <a:ext cx="8856662" cy="1150938"/>
            <a:chOff x="167031" y="952929"/>
            <a:chExt cx="8925077" cy="1150938"/>
          </a:xfrm>
        </p:grpSpPr>
        <p:sp>
          <p:nvSpPr>
            <p:cNvPr id="6" name="Полилиния 5"/>
            <p:cNvSpPr/>
            <p:nvPr/>
          </p:nvSpPr>
          <p:spPr>
            <a:xfrm>
              <a:off x="2209928" y="952929"/>
              <a:ext cx="6882180" cy="1150938"/>
            </a:xfrm>
            <a:custGeom>
              <a:avLst/>
              <a:gdLst>
                <a:gd name="connsiteX0" fmla="*/ 220957 w 1325715"/>
                <a:gd name="connsiteY0" fmla="*/ 0 h 6630571"/>
                <a:gd name="connsiteX1" fmla="*/ 1104758 w 1325715"/>
                <a:gd name="connsiteY1" fmla="*/ 0 h 6630571"/>
                <a:gd name="connsiteX2" fmla="*/ 1325715 w 1325715"/>
                <a:gd name="connsiteY2" fmla="*/ 220957 h 6630571"/>
                <a:gd name="connsiteX3" fmla="*/ 1325715 w 1325715"/>
                <a:gd name="connsiteY3" fmla="*/ 6630571 h 6630571"/>
                <a:gd name="connsiteX4" fmla="*/ 1325715 w 1325715"/>
                <a:gd name="connsiteY4" fmla="*/ 6630571 h 6630571"/>
                <a:gd name="connsiteX5" fmla="*/ 0 w 1325715"/>
                <a:gd name="connsiteY5" fmla="*/ 6630571 h 6630571"/>
                <a:gd name="connsiteX6" fmla="*/ 0 w 1325715"/>
                <a:gd name="connsiteY6" fmla="*/ 6630571 h 6630571"/>
                <a:gd name="connsiteX7" fmla="*/ 0 w 1325715"/>
                <a:gd name="connsiteY7" fmla="*/ 220957 h 6630571"/>
                <a:gd name="connsiteX8" fmla="*/ 220957 w 1325715"/>
                <a:gd name="connsiteY8" fmla="*/ 0 h 66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715" h="6630571">
                  <a:moveTo>
                    <a:pt x="1325715" y="1105119"/>
                  </a:moveTo>
                  <a:lnTo>
                    <a:pt x="1325715" y="5525452"/>
                  </a:lnTo>
                  <a:cubicBezTo>
                    <a:pt x="1325715" y="6135790"/>
                    <a:pt x="1305936" y="6630568"/>
                    <a:pt x="1281537" y="6630568"/>
                  </a:cubicBezTo>
                  <a:lnTo>
                    <a:pt x="0" y="6630568"/>
                  </a:lnTo>
                  <a:lnTo>
                    <a:pt x="0" y="6630568"/>
                  </a:lnTo>
                  <a:lnTo>
                    <a:pt x="0" y="3"/>
                  </a:lnTo>
                  <a:lnTo>
                    <a:pt x="0" y="3"/>
                  </a:lnTo>
                  <a:lnTo>
                    <a:pt x="1281537" y="3"/>
                  </a:lnTo>
                  <a:cubicBezTo>
                    <a:pt x="1305936" y="3"/>
                    <a:pt x="1325715" y="494781"/>
                    <a:pt x="1325715" y="1105119"/>
                  </a:cubicBezTo>
                  <a:close/>
                </a:path>
              </a:pathLst>
            </a:custGeom>
            <a:ln w="9525">
              <a:solidFill>
                <a:srgbClr val="0070C0"/>
              </a:solidFill>
            </a:ln>
          </p:spPr>
          <p:style>
            <a:lnRef idx="2">
              <a:schemeClr val="dk1"/>
            </a:lnRef>
            <a:fillRef idx="1">
              <a:schemeClr val="lt1"/>
            </a:fillRef>
            <a:effectRef idx="0">
              <a:schemeClr val="dk1"/>
            </a:effectRef>
            <a:fontRef idx="minor">
              <a:schemeClr val="dk1"/>
            </a:fontRef>
          </p:style>
          <p:txBody>
            <a:bodyPr lIns="247650" tIns="188542" rIns="312366" bIns="188542" anchor="ctr"/>
            <a:lstStyle/>
            <a:p>
              <a:pPr marL="285750" lvl="1" indent="-285750" defTabSz="466725">
                <a:lnSpc>
                  <a:spcPct val="90000"/>
                </a:lnSpc>
                <a:spcAft>
                  <a:spcPct val="15000"/>
                </a:spcAft>
                <a:buFont typeface="Arial" charset="0"/>
                <a:buChar char="•"/>
                <a:defRPr/>
              </a:pPr>
              <a:r>
                <a:rPr lang="ru-RU" sz="1600" dirty="0">
                  <a:solidFill>
                    <a:schemeClr val="tx1"/>
                  </a:solidFill>
                  <a:latin typeface="Tahoma" pitchFamily="34" charset="0"/>
                  <a:cs typeface="Tahoma" pitchFamily="34" charset="0"/>
                </a:rPr>
                <a:t>За счет средств федерального бюджета</a:t>
              </a:r>
            </a:p>
            <a:p>
              <a:pPr marL="285750" lvl="1" indent="-285750" defTabSz="466725">
                <a:lnSpc>
                  <a:spcPct val="90000"/>
                </a:lnSpc>
                <a:spcAft>
                  <a:spcPct val="15000"/>
                </a:spcAft>
                <a:buFont typeface="Arial" charset="0"/>
                <a:buChar char="•"/>
                <a:defRPr/>
              </a:pPr>
              <a:r>
                <a:rPr lang="ru-RU" sz="1600" dirty="0">
                  <a:solidFill>
                    <a:schemeClr val="tx1"/>
                  </a:solidFill>
                  <a:latin typeface="Tahoma" pitchFamily="34" charset="0"/>
                  <a:cs typeface="Tahoma" pitchFamily="34" charset="0"/>
                </a:rPr>
                <a:t>Инициативная разработка (за счет собственных средств разработчиков)</a:t>
              </a:r>
            </a:p>
          </p:txBody>
        </p:sp>
        <p:sp>
          <p:nvSpPr>
            <p:cNvPr id="7" name="Прямоугольник 6"/>
            <p:cNvSpPr/>
            <p:nvPr/>
          </p:nvSpPr>
          <p:spPr>
            <a:xfrm>
              <a:off x="167031" y="952929"/>
              <a:ext cx="2172478" cy="1150938"/>
            </a:xfrm>
            <a:prstGeom prst="rect">
              <a:avLst/>
            </a:prstGeom>
            <a:solidFill>
              <a:schemeClr val="tx2">
                <a:lumMod val="60000"/>
                <a:lumOff val="4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107712" tIns="84852" rIns="107712" bIns="84852" anchor="ctr"/>
            <a:lstStyle/>
            <a:p>
              <a:pPr algn="ctr" defTabSz="533400">
                <a:lnSpc>
                  <a:spcPct val="90000"/>
                </a:lnSpc>
                <a:spcAft>
                  <a:spcPct val="35000"/>
                </a:spcAft>
                <a:defRPr/>
              </a:pPr>
              <a:r>
                <a:rPr lang="ru-RU" sz="1400" b="1" dirty="0">
                  <a:solidFill>
                    <a:schemeClr val="bg1"/>
                  </a:solidFill>
                  <a:latin typeface="Tahoma" pitchFamily="34" charset="0"/>
                  <a:cs typeface="Tahoma" pitchFamily="34" charset="0"/>
                </a:rPr>
                <a:t>Организация разработки профессиональных стандартов</a:t>
              </a:r>
            </a:p>
          </p:txBody>
        </p:sp>
      </p:grpSp>
      <p:grpSp>
        <p:nvGrpSpPr>
          <p:cNvPr id="20483" name="Группа 12"/>
          <p:cNvGrpSpPr>
            <a:grpSpLocks/>
          </p:cNvGrpSpPr>
          <p:nvPr/>
        </p:nvGrpSpPr>
        <p:grpSpPr bwMode="auto">
          <a:xfrm>
            <a:off x="166688" y="3514725"/>
            <a:ext cx="8856662" cy="1714500"/>
            <a:chOff x="167032" y="3514310"/>
            <a:chExt cx="8856662" cy="1860250"/>
          </a:xfrm>
        </p:grpSpPr>
        <p:sp>
          <p:nvSpPr>
            <p:cNvPr id="8" name="Полилиния 7"/>
            <p:cNvSpPr/>
            <p:nvPr/>
          </p:nvSpPr>
          <p:spPr>
            <a:xfrm>
              <a:off x="2194269" y="3514310"/>
              <a:ext cx="6829425" cy="1860250"/>
            </a:xfrm>
            <a:custGeom>
              <a:avLst/>
              <a:gdLst>
                <a:gd name="connsiteX0" fmla="*/ 220957 w 1325715"/>
                <a:gd name="connsiteY0" fmla="*/ 0 h 6630571"/>
                <a:gd name="connsiteX1" fmla="*/ 1104758 w 1325715"/>
                <a:gd name="connsiteY1" fmla="*/ 0 h 6630571"/>
                <a:gd name="connsiteX2" fmla="*/ 1325715 w 1325715"/>
                <a:gd name="connsiteY2" fmla="*/ 220957 h 6630571"/>
                <a:gd name="connsiteX3" fmla="*/ 1325715 w 1325715"/>
                <a:gd name="connsiteY3" fmla="*/ 6630571 h 6630571"/>
                <a:gd name="connsiteX4" fmla="*/ 1325715 w 1325715"/>
                <a:gd name="connsiteY4" fmla="*/ 6630571 h 6630571"/>
                <a:gd name="connsiteX5" fmla="*/ 0 w 1325715"/>
                <a:gd name="connsiteY5" fmla="*/ 6630571 h 6630571"/>
                <a:gd name="connsiteX6" fmla="*/ 0 w 1325715"/>
                <a:gd name="connsiteY6" fmla="*/ 6630571 h 6630571"/>
                <a:gd name="connsiteX7" fmla="*/ 0 w 1325715"/>
                <a:gd name="connsiteY7" fmla="*/ 220957 h 6630571"/>
                <a:gd name="connsiteX8" fmla="*/ 220957 w 1325715"/>
                <a:gd name="connsiteY8" fmla="*/ 0 h 66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715" h="6630571">
                  <a:moveTo>
                    <a:pt x="1325715" y="1105119"/>
                  </a:moveTo>
                  <a:lnTo>
                    <a:pt x="1325715" y="5525452"/>
                  </a:lnTo>
                  <a:cubicBezTo>
                    <a:pt x="1325715" y="6135790"/>
                    <a:pt x="1305936" y="6630568"/>
                    <a:pt x="1281537" y="6630568"/>
                  </a:cubicBezTo>
                  <a:lnTo>
                    <a:pt x="0" y="6630568"/>
                  </a:lnTo>
                  <a:lnTo>
                    <a:pt x="0" y="6630568"/>
                  </a:lnTo>
                  <a:lnTo>
                    <a:pt x="0" y="3"/>
                  </a:lnTo>
                  <a:lnTo>
                    <a:pt x="0" y="3"/>
                  </a:lnTo>
                  <a:lnTo>
                    <a:pt x="1281537" y="3"/>
                  </a:lnTo>
                  <a:cubicBezTo>
                    <a:pt x="1305936" y="3"/>
                    <a:pt x="1325715" y="494781"/>
                    <a:pt x="1325715" y="1105119"/>
                  </a:cubicBezTo>
                  <a:close/>
                </a:path>
              </a:pathLst>
            </a:custGeom>
            <a:ln w="9525">
              <a:solidFill>
                <a:srgbClr val="0070C0"/>
              </a:solidFill>
            </a:ln>
          </p:spPr>
          <p:style>
            <a:lnRef idx="2">
              <a:schemeClr val="dk1"/>
            </a:lnRef>
            <a:fillRef idx="1">
              <a:schemeClr val="lt1"/>
            </a:fillRef>
            <a:effectRef idx="0">
              <a:schemeClr val="dk1"/>
            </a:effectRef>
            <a:fontRef idx="minor">
              <a:schemeClr val="dk1"/>
            </a:fontRef>
          </p:style>
          <p:txBody>
            <a:bodyPr lIns="247650" tIns="188541" rIns="312366" bIns="188541" anchor="ctr"/>
            <a:lstStyle/>
            <a:p>
              <a:pPr marL="269875" lvl="1" indent="-269875" defTabSz="622300">
                <a:lnSpc>
                  <a:spcPct val="80000"/>
                </a:lnSpc>
                <a:spcAft>
                  <a:spcPct val="15000"/>
                </a:spcAft>
                <a:buFont typeface="Arial" charset="0"/>
                <a:buChar char="•"/>
                <a:defRPr/>
              </a:pPr>
              <a:r>
                <a:rPr lang="ru-RU" sz="1200" dirty="0">
                  <a:solidFill>
                    <a:schemeClr val="tx1"/>
                  </a:solidFill>
                  <a:latin typeface="Tahoma" pitchFamily="34" charset="0"/>
                  <a:cs typeface="Tahoma" pitchFamily="34" charset="0"/>
                </a:rPr>
                <a:t>Разработчик – регистрация уведомления о разработке профессионального стандарта на сайте </a:t>
              </a:r>
              <a:r>
                <a:rPr lang="en-US" sz="1200" dirty="0">
                  <a:solidFill>
                    <a:schemeClr val="tx1"/>
                  </a:solidFill>
                  <a:latin typeface="Tahoma" pitchFamily="34" charset="0"/>
                  <a:cs typeface="Tahoma" pitchFamily="34" charset="0"/>
                  <a:hlinkClick r:id="rId3"/>
                </a:rPr>
                <a:t>http://profstandart.rosmintrud.ru/</a:t>
              </a:r>
              <a:endParaRPr lang="ru-RU" sz="1200" dirty="0">
                <a:solidFill>
                  <a:schemeClr val="tx1"/>
                </a:solidFill>
                <a:latin typeface="Tahoma" pitchFamily="34" charset="0"/>
                <a:cs typeface="Tahoma" pitchFamily="34" charset="0"/>
              </a:endParaRPr>
            </a:p>
            <a:p>
              <a:pPr marL="269875" lvl="1" indent="-269875" defTabSz="622300">
                <a:lnSpc>
                  <a:spcPct val="80000"/>
                </a:lnSpc>
                <a:spcAft>
                  <a:spcPct val="15000"/>
                </a:spcAft>
                <a:buFont typeface="Arial" charset="0"/>
                <a:buChar char="•"/>
                <a:defRPr/>
              </a:pPr>
              <a:r>
                <a:rPr lang="ru-RU" sz="1200" dirty="0">
                  <a:solidFill>
                    <a:schemeClr val="tx1"/>
                  </a:solidFill>
                  <a:latin typeface="Tahoma" pitchFamily="34" charset="0"/>
                  <a:cs typeface="Tahoma" pitchFamily="34" charset="0"/>
                </a:rPr>
                <a:t>Разработчик – проведение профессионально-общественного обсуждения профессионального стандарта</a:t>
              </a:r>
            </a:p>
            <a:p>
              <a:pPr marL="269875" lvl="1" indent="-269875" defTabSz="622300">
                <a:lnSpc>
                  <a:spcPct val="80000"/>
                </a:lnSpc>
                <a:spcAft>
                  <a:spcPct val="15000"/>
                </a:spcAft>
                <a:buFont typeface="Arial" charset="0"/>
                <a:buChar char="•"/>
                <a:defRPr/>
              </a:pPr>
              <a:r>
                <a:rPr lang="ru-RU" sz="1200" dirty="0">
                  <a:solidFill>
                    <a:schemeClr val="tx1"/>
                  </a:solidFill>
                  <a:latin typeface="Tahoma" pitchFamily="34" charset="0"/>
                  <a:cs typeface="Tahoma" pitchFamily="34" charset="0"/>
                </a:rPr>
                <a:t>Минтруд России – размещение профессионального стандарта для общественного обсуждения на сайте </a:t>
              </a:r>
              <a:r>
                <a:rPr lang="ru-RU" sz="1200" dirty="0">
                  <a:solidFill>
                    <a:schemeClr val="tx1"/>
                  </a:solidFill>
                  <a:latin typeface="Tahoma" pitchFamily="34" charset="0"/>
                  <a:cs typeface="Tahoma" pitchFamily="34" charset="0"/>
                  <a:hlinkClick r:id="rId4"/>
                </a:rPr>
                <a:t>http://regulation.gov.ru/</a:t>
              </a:r>
              <a:endParaRPr lang="ru-RU" sz="1200" dirty="0">
                <a:solidFill>
                  <a:schemeClr val="tx1"/>
                </a:solidFill>
                <a:latin typeface="Tahoma" pitchFamily="34" charset="0"/>
                <a:cs typeface="Tahoma" pitchFamily="34" charset="0"/>
              </a:endParaRPr>
            </a:p>
            <a:p>
              <a:pPr marL="269875" lvl="1" indent="-269875" defTabSz="622300">
                <a:lnSpc>
                  <a:spcPct val="80000"/>
                </a:lnSpc>
                <a:spcAft>
                  <a:spcPct val="15000"/>
                </a:spcAft>
                <a:buFont typeface="Arial" charset="0"/>
                <a:buChar char="•"/>
                <a:defRPr/>
              </a:pPr>
              <a:r>
                <a:rPr lang="ru-RU" sz="1200" dirty="0">
                  <a:solidFill>
                    <a:schemeClr val="tx1"/>
                  </a:solidFill>
                  <a:latin typeface="Tahoma" pitchFamily="34" charset="0"/>
                  <a:cs typeface="Tahoma" pitchFamily="34" charset="0"/>
                </a:rPr>
                <a:t>Федеральные органы исполнительной власти – заключение на профессиональный стандарт</a:t>
              </a:r>
            </a:p>
            <a:p>
              <a:pPr marL="269875" lvl="1" indent="-269875" defTabSz="622300">
                <a:lnSpc>
                  <a:spcPct val="80000"/>
                </a:lnSpc>
                <a:spcAft>
                  <a:spcPct val="15000"/>
                </a:spcAft>
                <a:buFont typeface="Arial" charset="0"/>
                <a:buChar char="•"/>
                <a:defRPr/>
              </a:pPr>
              <a:r>
                <a:rPr lang="ru-RU" sz="1200" dirty="0">
                  <a:solidFill>
                    <a:schemeClr val="tx1"/>
                  </a:solidFill>
                  <a:latin typeface="Tahoma" pitchFamily="34" charset="0"/>
                  <a:cs typeface="Tahoma" pitchFamily="34" charset="0"/>
                </a:rPr>
                <a:t>Национальный совет при Президенте Российской Федерации по профессиональным квалификациям -  экспертиза и одобрение профессионального стандарта</a:t>
              </a:r>
            </a:p>
          </p:txBody>
        </p:sp>
        <p:sp>
          <p:nvSpPr>
            <p:cNvPr id="9" name="Прямоугольник 8"/>
            <p:cNvSpPr/>
            <p:nvPr/>
          </p:nvSpPr>
          <p:spPr>
            <a:xfrm>
              <a:off x="167032" y="3514310"/>
              <a:ext cx="2173287" cy="1860250"/>
            </a:xfrm>
            <a:prstGeom prst="rect">
              <a:avLst/>
            </a:prstGeom>
            <a:solidFill>
              <a:schemeClr val="tx2">
                <a:lumMod val="60000"/>
                <a:lumOff val="4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143083" tIns="108793" rIns="143083" bIns="108793" anchor="ctr"/>
            <a:lstStyle/>
            <a:p>
              <a:pPr algn="ctr" defTabSz="800100">
                <a:lnSpc>
                  <a:spcPct val="90000"/>
                </a:lnSpc>
                <a:spcAft>
                  <a:spcPct val="35000"/>
                </a:spcAft>
                <a:defRPr/>
              </a:pPr>
              <a:r>
                <a:rPr lang="ru-RU" sz="1400" b="1" dirty="0">
                  <a:solidFill>
                    <a:schemeClr val="bg1"/>
                  </a:solidFill>
                  <a:latin typeface="Tahoma" pitchFamily="34" charset="0"/>
                  <a:cs typeface="Tahoma" pitchFamily="34" charset="0"/>
                </a:rPr>
                <a:t>Общественное обсуждение, экспертная оценка профессиональных стандартов  </a:t>
              </a:r>
            </a:p>
          </p:txBody>
        </p:sp>
      </p:grpSp>
      <p:grpSp>
        <p:nvGrpSpPr>
          <p:cNvPr id="20484" name="Группа 2"/>
          <p:cNvGrpSpPr>
            <a:grpSpLocks/>
          </p:cNvGrpSpPr>
          <p:nvPr/>
        </p:nvGrpSpPr>
        <p:grpSpPr bwMode="auto">
          <a:xfrm>
            <a:off x="166688" y="2268538"/>
            <a:ext cx="8856662" cy="1079500"/>
            <a:chOff x="167874" y="2268926"/>
            <a:chExt cx="8656131" cy="1079500"/>
          </a:xfrm>
        </p:grpSpPr>
        <p:sp>
          <p:nvSpPr>
            <p:cNvPr id="11" name="Полилиния 10"/>
            <p:cNvSpPr/>
            <p:nvPr/>
          </p:nvSpPr>
          <p:spPr>
            <a:xfrm>
              <a:off x="2226788" y="2268926"/>
              <a:ext cx="6597217" cy="1079500"/>
            </a:xfrm>
            <a:custGeom>
              <a:avLst/>
              <a:gdLst>
                <a:gd name="connsiteX0" fmla="*/ 220957 w 1325715"/>
                <a:gd name="connsiteY0" fmla="*/ 0 h 6630571"/>
                <a:gd name="connsiteX1" fmla="*/ 1104758 w 1325715"/>
                <a:gd name="connsiteY1" fmla="*/ 0 h 6630571"/>
                <a:gd name="connsiteX2" fmla="*/ 1325715 w 1325715"/>
                <a:gd name="connsiteY2" fmla="*/ 220957 h 6630571"/>
                <a:gd name="connsiteX3" fmla="*/ 1325715 w 1325715"/>
                <a:gd name="connsiteY3" fmla="*/ 6630571 h 6630571"/>
                <a:gd name="connsiteX4" fmla="*/ 1325715 w 1325715"/>
                <a:gd name="connsiteY4" fmla="*/ 6630571 h 6630571"/>
                <a:gd name="connsiteX5" fmla="*/ 0 w 1325715"/>
                <a:gd name="connsiteY5" fmla="*/ 6630571 h 6630571"/>
                <a:gd name="connsiteX6" fmla="*/ 0 w 1325715"/>
                <a:gd name="connsiteY6" fmla="*/ 6630571 h 6630571"/>
                <a:gd name="connsiteX7" fmla="*/ 0 w 1325715"/>
                <a:gd name="connsiteY7" fmla="*/ 220957 h 6630571"/>
                <a:gd name="connsiteX8" fmla="*/ 220957 w 1325715"/>
                <a:gd name="connsiteY8" fmla="*/ 0 h 66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715" h="6630571">
                  <a:moveTo>
                    <a:pt x="1325715" y="1105119"/>
                  </a:moveTo>
                  <a:lnTo>
                    <a:pt x="1325715" y="5525452"/>
                  </a:lnTo>
                  <a:cubicBezTo>
                    <a:pt x="1325715" y="6135790"/>
                    <a:pt x="1305936" y="6630568"/>
                    <a:pt x="1281537" y="6630568"/>
                  </a:cubicBezTo>
                  <a:lnTo>
                    <a:pt x="0" y="6630568"/>
                  </a:lnTo>
                  <a:lnTo>
                    <a:pt x="0" y="6630568"/>
                  </a:lnTo>
                  <a:lnTo>
                    <a:pt x="0" y="3"/>
                  </a:lnTo>
                  <a:lnTo>
                    <a:pt x="0" y="3"/>
                  </a:lnTo>
                  <a:lnTo>
                    <a:pt x="1281537" y="3"/>
                  </a:lnTo>
                  <a:cubicBezTo>
                    <a:pt x="1305936" y="3"/>
                    <a:pt x="1325715" y="494781"/>
                    <a:pt x="1325715" y="1105119"/>
                  </a:cubicBezTo>
                  <a:close/>
                </a:path>
              </a:pathLst>
            </a:custGeom>
            <a:ln w="9525">
              <a:solidFill>
                <a:srgbClr val="0070C0"/>
              </a:solidFill>
            </a:ln>
          </p:spPr>
          <p:style>
            <a:lnRef idx="2">
              <a:schemeClr val="dk1"/>
            </a:lnRef>
            <a:fillRef idx="1">
              <a:schemeClr val="lt1"/>
            </a:fillRef>
            <a:effectRef idx="0">
              <a:schemeClr val="dk1"/>
            </a:effectRef>
            <a:fontRef idx="minor">
              <a:schemeClr val="dk1"/>
            </a:fontRef>
          </p:style>
          <p:txBody>
            <a:bodyPr lIns="247650" tIns="188542" rIns="312366" bIns="188542" anchor="ctr"/>
            <a:lstStyle/>
            <a:p>
              <a:pPr marL="0" lvl="1" defTabSz="622300">
                <a:lnSpc>
                  <a:spcPct val="80000"/>
                </a:lnSpc>
                <a:spcAft>
                  <a:spcPct val="15000"/>
                </a:spcAft>
                <a:defRPr/>
              </a:pPr>
              <a:r>
                <a:rPr lang="ru-RU" sz="1600" dirty="0">
                  <a:solidFill>
                    <a:schemeClr val="tx1"/>
                  </a:solidFill>
                  <a:latin typeface="Tahoma" pitchFamily="34" charset="0"/>
                  <a:cs typeface="Tahoma" pitchFamily="34" charset="0"/>
                </a:rPr>
                <a:t>Предложения министерств и ведомств, работодателей, профессиональных сообществ и профессиональных союзов работников</a:t>
              </a:r>
            </a:p>
          </p:txBody>
        </p:sp>
        <p:sp>
          <p:nvSpPr>
            <p:cNvPr id="10" name="Прямоугольник 9"/>
            <p:cNvSpPr/>
            <p:nvPr/>
          </p:nvSpPr>
          <p:spPr>
            <a:xfrm>
              <a:off x="167874" y="2268926"/>
              <a:ext cx="2124080" cy="1079500"/>
            </a:xfrm>
            <a:prstGeom prst="rect">
              <a:avLst/>
            </a:prstGeom>
            <a:solidFill>
              <a:schemeClr val="tx2">
                <a:lumMod val="60000"/>
                <a:lumOff val="4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107712" tIns="84852" rIns="107712" bIns="84852" anchor="ctr"/>
            <a:lstStyle/>
            <a:p>
              <a:pPr algn="ctr" defTabSz="533400">
                <a:lnSpc>
                  <a:spcPct val="90000"/>
                </a:lnSpc>
                <a:spcAft>
                  <a:spcPct val="35000"/>
                </a:spcAft>
                <a:defRPr/>
              </a:pPr>
              <a:r>
                <a:rPr lang="ru-RU" sz="1400" b="1" dirty="0">
                  <a:solidFill>
                    <a:srgbClr val="FFFFFF"/>
                  </a:solidFill>
                  <a:latin typeface="Tahoma" pitchFamily="34" charset="0"/>
                  <a:cs typeface="Tahoma" pitchFamily="34" charset="0"/>
                </a:rPr>
                <a:t>Формирование перечня профессиональных стандартов для разработки</a:t>
              </a:r>
            </a:p>
          </p:txBody>
        </p:sp>
      </p:grpSp>
      <p:sp>
        <p:nvSpPr>
          <p:cNvPr id="20485" name="Rectangle 1"/>
          <p:cNvSpPr>
            <a:spLocks noChangeArrowheads="1"/>
          </p:cNvSpPr>
          <p:nvPr/>
        </p:nvSpPr>
        <p:spPr bwMode="auto">
          <a:xfrm>
            <a:off x="166688" y="5200446"/>
            <a:ext cx="8977312" cy="1092607"/>
          </a:xfrm>
          <a:prstGeom prst="rect">
            <a:avLst/>
          </a:prstGeom>
          <a:noFill/>
          <a:ln w="9525">
            <a:noFill/>
            <a:miter lim="800000"/>
            <a:headEnd/>
            <a:tailEnd/>
          </a:ln>
        </p:spPr>
        <p:txBody>
          <a:bodyPr anchor="ctr">
            <a:spAutoFit/>
          </a:bodyPr>
          <a:lstStyle/>
          <a:p>
            <a:pPr algn="just" eaLnBrk="0" hangingPunct="0"/>
            <a:endParaRPr lang="ru-RU" sz="1300" b="1" dirty="0">
              <a:latin typeface="Times New Roman" pitchFamily="18" charset="0"/>
              <a:cs typeface="Times New Roman" pitchFamily="18" charset="0"/>
            </a:endParaRPr>
          </a:p>
          <a:p>
            <a:pPr eaLnBrk="0" hangingPunct="0"/>
            <a:endParaRPr lang="ru-RU" sz="1300" b="1" dirty="0">
              <a:latin typeface="Times New Roman" pitchFamily="18" charset="0"/>
              <a:cs typeface="Times New Roman" pitchFamily="18" charset="0"/>
            </a:endParaRPr>
          </a:p>
          <a:p>
            <a:pPr eaLnBrk="0" hangingPunct="0"/>
            <a:r>
              <a:rPr lang="ru-RU" sz="1300" i="1" dirty="0">
                <a:latin typeface="Tahoma" pitchFamily="34" charset="0"/>
                <a:cs typeface="Tahoma" pitchFamily="34" charset="0"/>
              </a:rPr>
              <a:t>По состоянию на 17 сентября 2019 года приказами Минтруда России утверждено  </a:t>
            </a:r>
            <a:r>
              <a:rPr lang="ru-RU" sz="1300" i="1" dirty="0">
                <a:solidFill>
                  <a:srgbClr val="FF0000"/>
                </a:solidFill>
                <a:latin typeface="Tahoma" pitchFamily="34" charset="0"/>
                <a:cs typeface="Tahoma" pitchFamily="34" charset="0"/>
              </a:rPr>
              <a:t>1293 </a:t>
            </a:r>
            <a:r>
              <a:rPr lang="ru-RU" sz="1300" i="1" dirty="0">
                <a:latin typeface="Tahoma" pitchFamily="34" charset="0"/>
                <a:cs typeface="Tahoma" pitchFamily="34" charset="0"/>
              </a:rPr>
              <a:t>профессиональных стандарта</a:t>
            </a:r>
          </a:p>
          <a:p>
            <a:pPr algn="just" eaLnBrk="0" hangingPunct="0"/>
            <a:endParaRPr lang="ru-RU" sz="1300" b="1" dirty="0">
              <a:latin typeface="Times New Roman" pitchFamily="18" charset="0"/>
              <a:cs typeface="Times New Roman" pitchFamily="18" charset="0"/>
            </a:endParaRPr>
          </a:p>
        </p:txBody>
      </p:sp>
      <p:sp>
        <p:nvSpPr>
          <p:cNvPr id="14" name="Номер слайда 6"/>
          <p:cNvSpPr>
            <a:spLocks noGrp="1"/>
          </p:cNvSpPr>
          <p:nvPr>
            <p:ph type="sldNum" sz="quarter" idx="12"/>
          </p:nvPr>
        </p:nvSpPr>
        <p:spPr>
          <a:xfrm>
            <a:off x="6804025" y="6492875"/>
            <a:ext cx="2133600" cy="365125"/>
          </a:xfrm>
        </p:spPr>
        <p:txBody>
          <a:bodyPr/>
          <a:lstStyle/>
          <a:p>
            <a:pPr>
              <a:defRPr/>
            </a:pPr>
            <a:fld id="{D12ACB7B-1D08-44D5-B1FC-85DD4C0CDC1E}" type="slidenum">
              <a:rPr lang="ru-RU" sz="1800" b="1">
                <a:latin typeface="Tahoma" pitchFamily="34" charset="0"/>
                <a:ea typeface="Tahoma" pitchFamily="34" charset="0"/>
                <a:cs typeface="Tahoma" pitchFamily="34" charset="0"/>
              </a:rPr>
              <a:pPr>
                <a:defRPr/>
              </a:pPr>
              <a:t>6</a:t>
            </a:fld>
            <a:endParaRPr lang="ru-RU" sz="1800" b="1" dirty="0">
              <a:latin typeface="Tahoma" pitchFamily="34" charset="0"/>
              <a:ea typeface="Tahoma" pitchFamily="34" charset="0"/>
              <a:cs typeface="Tahoma" pitchFamily="34" charset="0"/>
            </a:endParaRPr>
          </a:p>
        </p:txBody>
      </p:sp>
      <p:sp>
        <p:nvSpPr>
          <p:cNvPr id="20487" name="TextBox 14"/>
          <p:cNvSpPr txBox="1">
            <a:spLocks noChangeArrowheads="1"/>
          </p:cNvSpPr>
          <p:nvPr/>
        </p:nvSpPr>
        <p:spPr bwMode="auto">
          <a:xfrm>
            <a:off x="17463" y="6515497"/>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
        <p:nvSpPr>
          <p:cNvPr id="15" name="Заголовок 1"/>
          <p:cNvSpPr>
            <a:spLocks/>
          </p:cNvSpPr>
          <p:nvPr/>
        </p:nvSpPr>
        <p:spPr bwMode="auto">
          <a:xfrm>
            <a:off x="0" y="0"/>
            <a:ext cx="9144000" cy="764704"/>
          </a:xfrm>
          <a:prstGeom prst="rect">
            <a:avLst/>
          </a:prstGeom>
          <a:solidFill>
            <a:schemeClr val="accent1">
              <a:lumMod val="20000"/>
              <a:lumOff val="80000"/>
            </a:schemeClr>
          </a:solidFill>
          <a:ln w="9525">
            <a:noFill/>
            <a:miter lim="800000"/>
            <a:headEnd/>
            <a:tailEnd/>
          </a:ln>
        </p:spPr>
        <p:txBody>
          <a:bodyPr anchor="ctr"/>
          <a:lstStyle/>
          <a:p>
            <a:pPr algn="ctr"/>
            <a:r>
              <a:rPr lang="ru-RU" sz="2000" b="1" dirty="0">
                <a:solidFill>
                  <a:schemeClr val="tx2"/>
                </a:solidFill>
                <a:latin typeface="Times New Roman" pitchFamily="18" charset="0"/>
                <a:cs typeface="Times New Roman" pitchFamily="18" charset="0"/>
              </a:rPr>
              <a:t>Профессиональные стандарты: механизм разработки</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a:xfrm>
            <a:off x="457200" y="274638"/>
            <a:ext cx="8229600" cy="922114"/>
          </a:xfrm>
        </p:spPr>
        <p:txBody>
          <a:bodyPr/>
          <a:lstStyle/>
          <a:p>
            <a:r>
              <a:rPr lang="ru-RU" sz="3600" b="1" dirty="0">
                <a:solidFill>
                  <a:schemeClr val="tx2">
                    <a:lumMod val="75000"/>
                  </a:schemeClr>
                </a:solidFill>
              </a:rPr>
              <a:t>Применение ПС в области культуры (8); физической культуры и спорта (11)</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Приказ Минкультуры СССР от 17 июля 1985 г. N 290 "Об утверждении Инструкции по учету и хранению музейных ценностей, находящихся в государственных музеях СССР»</a:t>
            </a:r>
          </a:p>
          <a:p>
            <a:r>
              <a:rPr lang="ru-RU" sz="2400" b="1" i="1" dirty="0">
                <a:solidFill>
                  <a:schemeClr val="tx2">
                    <a:lumMod val="75000"/>
                  </a:schemeClr>
                </a:solidFill>
              </a:rPr>
              <a:t>Тренер, спортивный судья, контролер-распорядитель</a:t>
            </a:r>
            <a:r>
              <a:rPr lang="ru-RU" sz="2400" dirty="0">
                <a:solidFill>
                  <a:schemeClr val="tx2">
                    <a:lumMod val="75000"/>
                  </a:schemeClr>
                </a:solidFill>
              </a:rPr>
              <a:t>: Федеральный закон от 4 декабря 2007 г. N 329-ФЗ "О физической культуре и спорте в Российской Федерации", статьи 2; ТК РФ (допуск к </a:t>
            </a:r>
            <a:r>
              <a:rPr lang="ru-RU" sz="2400" dirty="0" err="1">
                <a:solidFill>
                  <a:schemeClr val="tx2">
                    <a:lumMod val="75000"/>
                  </a:schemeClr>
                </a:solidFill>
              </a:rPr>
              <a:t>пед.работе</a:t>
            </a:r>
            <a:r>
              <a:rPr lang="ru-RU" sz="2400" dirty="0">
                <a:solidFill>
                  <a:schemeClr val="tx2">
                    <a:lumMod val="75000"/>
                  </a:schemeClr>
                </a:solidFill>
              </a:rPr>
              <a:t>); </a:t>
            </a:r>
          </a:p>
          <a:p>
            <a:r>
              <a:rPr lang="ru-RU" sz="2400" dirty="0">
                <a:solidFill>
                  <a:schemeClr val="tx2">
                    <a:lumMod val="75000"/>
                  </a:schemeClr>
                </a:solidFill>
              </a:rPr>
              <a:t>(Перечень квалификационных требований к спортивным судьям)</a:t>
            </a:r>
          </a:p>
          <a:p>
            <a:r>
              <a:rPr lang="ru-RU" sz="2400" dirty="0">
                <a:solidFill>
                  <a:schemeClr val="tx2">
                    <a:lumMod val="75000"/>
                  </a:schemeClr>
                </a:solidFill>
              </a:rPr>
              <a:t>Положение об организации работы </a:t>
            </a:r>
            <a:r>
              <a:rPr lang="ru-RU" sz="2400" b="1" i="1" dirty="0">
                <a:solidFill>
                  <a:schemeClr val="tx2">
                    <a:lumMod val="75000"/>
                  </a:schemeClr>
                </a:solidFill>
              </a:rPr>
              <a:t>инструктора-методиста по лечебной физкультуре </a:t>
            </a:r>
            <a:r>
              <a:rPr lang="ru-RU" sz="2400" dirty="0">
                <a:solidFill>
                  <a:schemeClr val="tx2">
                    <a:lumMod val="75000"/>
                  </a:schemeClr>
                </a:solidFill>
              </a:rPr>
              <a:t>(утв. приказом Минздрава РФ от 20 августа 2001 г. N 337) </a:t>
            </a:r>
          </a:p>
          <a:p>
            <a:endParaRPr lang="ru-RU" sz="2400" dirty="0">
              <a:solidFill>
                <a:schemeClr val="tx2">
                  <a:lumMod val="75000"/>
                </a:schemeClr>
              </a:solidFill>
            </a:endParaRPr>
          </a:p>
          <a:p>
            <a:endParaRPr lang="ru-RU" sz="2400" dirty="0">
              <a:solidFill>
                <a:schemeClr val="tx2">
                  <a:lumMod val="75000"/>
                </a:schemeClr>
              </a:solidFill>
            </a:endParaRPr>
          </a:p>
        </p:txBody>
      </p:sp>
    </p:spTree>
    <p:extLst>
      <p:ext uri="{BB962C8B-B14F-4D97-AF65-F5344CB8AC3E}">
        <p14:creationId xmlns:p14="http://schemas.microsoft.com/office/powerpoint/2010/main" val="2627989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a:xfrm>
            <a:off x="457200" y="274638"/>
            <a:ext cx="8229600" cy="922114"/>
          </a:xfrm>
        </p:spPr>
        <p:txBody>
          <a:bodyPr/>
          <a:lstStyle/>
          <a:p>
            <a:r>
              <a:rPr lang="ru-RU" sz="3600" b="1" dirty="0">
                <a:solidFill>
                  <a:schemeClr val="tx2">
                    <a:lumMod val="75000"/>
                  </a:schemeClr>
                </a:solidFill>
              </a:rPr>
              <a:t>Применение ПС (14) в социальной сфере</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Ст. 351.1 ТК РФ (К трудовой деятельности в сфере социальной защиты и социального обслуживания не допускаются лица, имеющие или имевшие судимость, а равно и подвергавшиеся уголовному преследованию (за исключением лиц, уголовное преследование в отношении которых прекращено по реабилитирующим основаниям)</a:t>
            </a:r>
          </a:p>
        </p:txBody>
      </p:sp>
    </p:spTree>
    <p:extLst>
      <p:ext uri="{BB962C8B-B14F-4D97-AF65-F5344CB8AC3E}">
        <p14:creationId xmlns:p14="http://schemas.microsoft.com/office/powerpoint/2010/main" val="3942412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B70168-6A9E-4FDE-974D-A1F970EC1632}"/>
              </a:ext>
            </a:extLst>
          </p:cNvPr>
          <p:cNvSpPr>
            <a:spLocks noGrp="1"/>
          </p:cNvSpPr>
          <p:nvPr>
            <p:ph type="title"/>
          </p:nvPr>
        </p:nvSpPr>
        <p:spPr>
          <a:xfrm>
            <a:off x="457200" y="274638"/>
            <a:ext cx="8229600" cy="922114"/>
          </a:xfrm>
        </p:spPr>
        <p:txBody>
          <a:bodyPr/>
          <a:lstStyle/>
          <a:p>
            <a:r>
              <a:rPr lang="ru-RU" sz="3600" b="1" dirty="0">
                <a:solidFill>
                  <a:schemeClr val="tx2">
                    <a:lumMod val="75000"/>
                  </a:schemeClr>
                </a:solidFill>
              </a:rPr>
              <a:t>Применение ПС (44) в области здравоохранения</a:t>
            </a:r>
          </a:p>
        </p:txBody>
      </p:sp>
      <p:sp>
        <p:nvSpPr>
          <p:cNvPr id="4" name="Объект 3">
            <a:extLst>
              <a:ext uri="{FF2B5EF4-FFF2-40B4-BE49-F238E27FC236}">
                <a16:creationId xmlns:a16="http://schemas.microsoft.com/office/drawing/2014/main" id="{975939E6-7872-4F4B-86CB-43167C957DE2}"/>
              </a:ext>
            </a:extLst>
          </p:cNvPr>
          <p:cNvSpPr>
            <a:spLocks noGrp="1"/>
          </p:cNvSpPr>
          <p:nvPr>
            <p:ph idx="1"/>
          </p:nvPr>
        </p:nvSpPr>
        <p:spPr>
          <a:xfrm>
            <a:off x="457200" y="1196752"/>
            <a:ext cx="8229600" cy="4929411"/>
          </a:xfrm>
        </p:spPr>
        <p:txBody>
          <a:bodyPr/>
          <a:lstStyle/>
          <a:p>
            <a:r>
              <a:rPr lang="ru-RU" sz="2400" dirty="0">
                <a:solidFill>
                  <a:schemeClr val="tx2">
                    <a:lumMod val="75000"/>
                  </a:schemeClr>
                </a:solidFill>
              </a:rPr>
              <a:t>Ст. 57 ТК (наличие номенклатуры должностей, к приказу Министерства </a:t>
            </a:r>
            <a:r>
              <a:rPr lang="ru-RU" sz="2400">
                <a:solidFill>
                  <a:schemeClr val="tx2">
                    <a:lumMod val="75000"/>
                  </a:schemeClr>
                </a:solidFill>
              </a:rPr>
              <a:t>здравоохранения РФ от </a:t>
            </a:r>
            <a:r>
              <a:rPr lang="ru-RU" sz="2400" dirty="0">
                <a:solidFill>
                  <a:schemeClr val="tx2">
                    <a:lumMod val="75000"/>
                  </a:schemeClr>
                </a:solidFill>
              </a:rPr>
              <a:t>20 декабря 2012 г. N 1183н );</a:t>
            </a:r>
          </a:p>
          <a:p>
            <a:r>
              <a:rPr lang="ru-RU" sz="2400" dirty="0">
                <a:solidFill>
                  <a:schemeClr val="tx2">
                    <a:lumMod val="75000"/>
                  </a:schemeClr>
                </a:solidFill>
              </a:rPr>
              <a:t>Ст. 195.3 ТК (Приказ Минздрава России от 8 октября 2015 г. N 707н "Об утверждении Квалификационных требований к медицинским и фармацевтическим работникам с высшим образованием по направлению подготовки "Здравоохранение и медицинские науки")</a:t>
            </a:r>
          </a:p>
          <a:p>
            <a:r>
              <a:rPr lang="ru-RU" sz="2400" dirty="0">
                <a:solidFill>
                  <a:schemeClr val="tx2">
                    <a:lumMod val="75000"/>
                  </a:schemeClr>
                </a:solidFill>
              </a:rPr>
              <a:t>Приказ Минздрава России от 03.08.2012 N 66н Об утверждении Порядка и сроков совершенствования медицинскими работниками и фармацевтическими работниками профессиональных знаний и навыков путем обучения по дополнительным профессиональным образовательным программам в образовательных и научных организациях</a:t>
            </a:r>
          </a:p>
          <a:p>
            <a:endParaRPr lang="ru-RU" sz="2400" dirty="0">
              <a:solidFill>
                <a:schemeClr val="tx2">
                  <a:lumMod val="75000"/>
                </a:schemeClr>
              </a:solidFill>
            </a:endParaRPr>
          </a:p>
        </p:txBody>
      </p:sp>
    </p:spTree>
    <p:extLst>
      <p:ext uri="{BB962C8B-B14F-4D97-AF65-F5344CB8AC3E}">
        <p14:creationId xmlns:p14="http://schemas.microsoft.com/office/powerpoint/2010/main" val="235617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3F397-DE5D-4D53-BE1F-3125B3C593B5}"/>
              </a:ext>
            </a:extLst>
          </p:cNvPr>
          <p:cNvSpPr>
            <a:spLocks noGrp="1"/>
          </p:cNvSpPr>
          <p:nvPr>
            <p:ph type="title"/>
          </p:nvPr>
        </p:nvSpPr>
        <p:spPr>
          <a:xfrm>
            <a:off x="251520" y="274638"/>
            <a:ext cx="8712968" cy="1282154"/>
          </a:xfrm>
          <a:solidFill>
            <a:schemeClr val="accent1">
              <a:lumMod val="20000"/>
              <a:lumOff val="80000"/>
            </a:schemeClr>
          </a:solidFill>
        </p:spPr>
        <p:txBody>
          <a:bodyPr>
            <a:normAutofit fontScale="90000"/>
          </a:bodyPr>
          <a:lstStyle/>
          <a:p>
            <a:br>
              <a:rPr lang="ru-RU" sz="2200" b="1" dirty="0">
                <a:solidFill>
                  <a:schemeClr val="tx2"/>
                </a:solidFill>
                <a:latin typeface="Tahoma" pitchFamily="34" charset="0"/>
                <a:ea typeface="+mn-ea"/>
                <a:cs typeface="Tahoma" pitchFamily="34" charset="0"/>
              </a:rPr>
            </a:br>
            <a:br>
              <a:rPr lang="ru-RU" sz="2200" b="1" dirty="0">
                <a:solidFill>
                  <a:schemeClr val="tx2"/>
                </a:solidFill>
                <a:latin typeface="Tahoma" pitchFamily="34" charset="0"/>
                <a:ea typeface="+mn-ea"/>
                <a:cs typeface="Tahoma" pitchFamily="34" charset="0"/>
              </a:rPr>
            </a:br>
            <a:r>
              <a:rPr lang="ru-RU" sz="2200" b="1" dirty="0">
                <a:solidFill>
                  <a:schemeClr val="tx2"/>
                </a:solidFill>
                <a:latin typeface="Tahoma" pitchFamily="34" charset="0"/>
                <a:ea typeface="+mn-ea"/>
                <a:cs typeface="Tahoma" pitchFamily="34" charset="0"/>
              </a:rPr>
              <a:t>ПРАВИЛА РАЗРАБОТКИ И УТВЕРЖДЕНИЯ</a:t>
            </a:r>
            <a:br>
              <a:rPr lang="ru-RU" sz="2200" b="1" dirty="0">
                <a:solidFill>
                  <a:schemeClr val="tx2"/>
                </a:solidFill>
                <a:latin typeface="Tahoma" pitchFamily="34" charset="0"/>
                <a:ea typeface="+mn-ea"/>
                <a:cs typeface="Tahoma" pitchFamily="34" charset="0"/>
              </a:rPr>
            </a:br>
            <a:r>
              <a:rPr lang="ru-RU" sz="2200" b="1" dirty="0">
                <a:solidFill>
                  <a:schemeClr val="tx2"/>
                </a:solidFill>
                <a:latin typeface="Tahoma" pitchFamily="34" charset="0"/>
                <a:ea typeface="+mn-ea"/>
                <a:cs typeface="Tahoma" pitchFamily="34" charset="0"/>
              </a:rPr>
              <a:t>ПРОФЕССИОНАЛЬНЫХ СТАНДАРТОВ</a:t>
            </a:r>
            <a:br>
              <a:rPr lang="ru-RU" sz="2200" b="1" dirty="0">
                <a:solidFill>
                  <a:schemeClr val="tx2"/>
                </a:solidFill>
                <a:latin typeface="Tahoma" pitchFamily="34" charset="0"/>
                <a:ea typeface="+mn-ea"/>
                <a:cs typeface="Tahoma" pitchFamily="34" charset="0"/>
              </a:rPr>
            </a:br>
            <a:r>
              <a:rPr lang="ru-RU" sz="1800" b="1" dirty="0">
                <a:solidFill>
                  <a:schemeClr val="tx2"/>
                </a:solidFill>
                <a:latin typeface="Tahoma" pitchFamily="34" charset="0"/>
                <a:ea typeface="+mn-ea"/>
                <a:cs typeface="Tahoma" pitchFamily="34" charset="0"/>
              </a:rPr>
              <a:t>(Постановление Правительства Российской Федерации от 22.01.2013 N 23)</a:t>
            </a:r>
            <a:br>
              <a:rPr lang="ru-RU" sz="1800" b="1" dirty="0">
                <a:solidFill>
                  <a:schemeClr val="tx2"/>
                </a:solidFill>
                <a:latin typeface="Tahoma" pitchFamily="34" charset="0"/>
                <a:ea typeface="+mn-ea"/>
                <a:cs typeface="Tahoma" pitchFamily="34" charset="0"/>
              </a:rPr>
            </a:br>
            <a:br>
              <a:rPr lang="ru-RU" sz="1800" b="1" dirty="0">
                <a:solidFill>
                  <a:schemeClr val="tx2"/>
                </a:solidFill>
                <a:latin typeface="Tahoma" pitchFamily="34" charset="0"/>
                <a:ea typeface="+mn-ea"/>
                <a:cs typeface="Tahoma" pitchFamily="34" charset="0"/>
              </a:rPr>
            </a:br>
            <a:br>
              <a:rPr lang="ru-RU" sz="1800" b="1" dirty="0">
                <a:solidFill>
                  <a:schemeClr val="tx2"/>
                </a:solidFill>
                <a:latin typeface="Tahoma" pitchFamily="34" charset="0"/>
                <a:ea typeface="+mn-ea"/>
                <a:cs typeface="Tahoma" pitchFamily="34" charset="0"/>
              </a:rPr>
            </a:br>
            <a:endParaRPr lang="ru-RU" sz="1800" b="1" dirty="0">
              <a:solidFill>
                <a:schemeClr val="tx2"/>
              </a:solidFill>
              <a:latin typeface="Tahoma" pitchFamily="34" charset="0"/>
              <a:ea typeface="+mn-ea"/>
              <a:cs typeface="Tahoma" pitchFamily="34" charset="0"/>
            </a:endParaRPr>
          </a:p>
        </p:txBody>
      </p:sp>
      <p:sp>
        <p:nvSpPr>
          <p:cNvPr id="3" name="Объект 2">
            <a:extLst>
              <a:ext uri="{FF2B5EF4-FFF2-40B4-BE49-F238E27FC236}">
                <a16:creationId xmlns:a16="http://schemas.microsoft.com/office/drawing/2014/main" id="{90413F13-70DC-4176-BCDC-2A27040C9904}"/>
              </a:ext>
            </a:extLst>
          </p:cNvPr>
          <p:cNvSpPr>
            <a:spLocks noGrp="1"/>
          </p:cNvSpPr>
          <p:nvPr>
            <p:ph idx="1"/>
          </p:nvPr>
        </p:nvSpPr>
        <p:spPr>
          <a:xfrm>
            <a:off x="323528" y="1556792"/>
            <a:ext cx="8352928" cy="4968552"/>
          </a:xfrm>
        </p:spPr>
        <p:txBody>
          <a:bodyPr>
            <a:normAutofit/>
          </a:bodyPr>
          <a:lstStyle/>
          <a:p>
            <a:pPr marL="0" indent="0">
              <a:buNone/>
            </a:pPr>
            <a:r>
              <a:rPr lang="ru-RU" sz="2000" dirty="0">
                <a:solidFill>
                  <a:schemeClr val="tx2"/>
                </a:solidFill>
                <a:latin typeface="Times New Roman" panose="02020603050405020304" pitchFamily="18" charset="0"/>
                <a:cs typeface="Times New Roman" panose="02020603050405020304" pitchFamily="18" charset="0"/>
              </a:rPr>
              <a:t>2. Минтруд России координирует разработку профессиональных стандартов.</a:t>
            </a:r>
          </a:p>
          <a:p>
            <a:pPr marL="0" indent="0">
              <a:buNone/>
            </a:pPr>
            <a:r>
              <a:rPr lang="ru-RU" sz="2000" dirty="0">
                <a:solidFill>
                  <a:schemeClr val="tx2"/>
                </a:solidFill>
                <a:latin typeface="Times New Roman" panose="02020603050405020304" pitchFamily="18" charset="0"/>
                <a:cs typeface="Times New Roman" panose="02020603050405020304" pitchFamily="18" charset="0"/>
              </a:rPr>
              <a:t>3. Проекты ПС могут разрабатываться объединениями работодателей, работодателями, проф. сообществами, СРО и иными НКО с участием образовательных организаций профессионального образования и других заинтересованных организаций (далее – разработчики).</a:t>
            </a:r>
          </a:p>
          <a:p>
            <a:pPr marL="0" indent="0">
              <a:buNone/>
            </a:pPr>
            <a:r>
              <a:rPr lang="ru-RU" sz="2000" dirty="0">
                <a:solidFill>
                  <a:schemeClr val="tx2"/>
                </a:solidFill>
                <a:latin typeface="Times New Roman" panose="02020603050405020304" pitchFamily="18" charset="0"/>
                <a:cs typeface="Times New Roman" panose="02020603050405020304" pitchFamily="18" charset="0"/>
              </a:rPr>
              <a:t>6. Разработка ПС осуществляется в соответствии с утвержденными Минтрудом  России методическими рекомендациями…, макетом ПС и уровнями квалификации.</a:t>
            </a:r>
          </a:p>
          <a:p>
            <a:pPr marL="0" indent="0">
              <a:buNone/>
            </a:pPr>
            <a:r>
              <a:rPr lang="ru-RU" sz="2000" dirty="0">
                <a:solidFill>
                  <a:schemeClr val="tx2"/>
                </a:solidFill>
                <a:latin typeface="Times New Roman" panose="02020603050405020304" pitchFamily="18" charset="0"/>
                <a:cs typeface="Times New Roman" panose="02020603050405020304" pitchFamily="18" charset="0"/>
              </a:rPr>
              <a:t>9. Проект профессионального стандарта подлежит обсуждению с представителями работодателей, профессиональных сообществ, профессиональных союзов (их объединений), ………….. в отношении профессий, включенных в перечень профессий, и других заинтересованных организаций.</a:t>
            </a:r>
          </a:p>
        </p:txBody>
      </p:sp>
    </p:spTree>
    <p:extLst>
      <p:ext uri="{BB962C8B-B14F-4D97-AF65-F5344CB8AC3E}">
        <p14:creationId xmlns:p14="http://schemas.microsoft.com/office/powerpoint/2010/main" val="244632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8"/>
          <p:cNvSpPr>
            <a:spLocks noGrp="1"/>
          </p:cNvSpPr>
          <p:nvPr>
            <p:ph type="title"/>
          </p:nvPr>
        </p:nvSpPr>
        <p:spPr>
          <a:xfrm>
            <a:off x="19050" y="-100013"/>
            <a:ext cx="9144000" cy="754063"/>
          </a:xfrm>
        </p:spPr>
        <p:txBody>
          <a:bodyPr/>
          <a:lstStyle/>
          <a:p>
            <a:pPr eaLnBrk="1" hangingPunct="1"/>
            <a:r>
              <a:rPr lang="ru-RU" sz="2400" b="1">
                <a:solidFill>
                  <a:srgbClr val="376092"/>
                </a:solidFill>
                <a:latin typeface="Tahoma" pitchFamily="34" charset="0"/>
                <a:cs typeface="Tahoma" pitchFamily="34" charset="0"/>
              </a:rPr>
              <a:t>РЕЕСТР ПРОФЕССИОНАЛЬНЫХ СТАНДАРТОВ</a:t>
            </a:r>
          </a:p>
        </p:txBody>
      </p:sp>
      <p:sp>
        <p:nvSpPr>
          <p:cNvPr id="10" name="Скругленный прямоугольник 9"/>
          <p:cNvSpPr/>
          <p:nvPr/>
        </p:nvSpPr>
        <p:spPr>
          <a:xfrm>
            <a:off x="304800" y="777875"/>
            <a:ext cx="8494713" cy="2003425"/>
          </a:xfrm>
          <a:prstGeom prst="roundRect">
            <a:avLst/>
          </a:prstGeom>
          <a:solidFill>
            <a:schemeClr val="bg1">
              <a:lumMod val="95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dirty="0">
                <a:solidFill>
                  <a:schemeClr val="tx1"/>
                </a:solidFill>
                <a:latin typeface="Tahoma" pitchFamily="34" charset="0"/>
                <a:cs typeface="Tahoma" pitchFamily="34" charset="0"/>
              </a:rPr>
              <a:t>Минтруд России ведет Реестр профессиональных стандартов (перечень видов профессиональной деятельности), который размещается на сайте программно-аппаратного комплекса «Профессиональные стандарты» (раздел Полезные документы), где размещается вся информация о профессиональных стандартах, в том числе о разрабатываемых и планируемых к разработке</a:t>
            </a:r>
          </a:p>
        </p:txBody>
      </p:sp>
      <p:sp>
        <p:nvSpPr>
          <p:cNvPr id="11" name="Скругленный прямоугольник 10"/>
          <p:cNvSpPr/>
          <p:nvPr/>
        </p:nvSpPr>
        <p:spPr>
          <a:xfrm>
            <a:off x="304800" y="3019425"/>
            <a:ext cx="8494713" cy="2003425"/>
          </a:xfrm>
          <a:prstGeom prst="roundRect">
            <a:avLst/>
          </a:prstGeom>
          <a:solidFill>
            <a:schemeClr val="accent1">
              <a:lumMod val="20000"/>
              <a:lumOff val="80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sz="1600" b="1" dirty="0">
                <a:solidFill>
                  <a:srgbClr val="000000"/>
                </a:solidFill>
                <a:latin typeface="Tahoma" pitchFamily="34" charset="0"/>
                <a:cs typeface="Tahoma" pitchFamily="34" charset="0"/>
              </a:rPr>
              <a:t>Изменения в </a:t>
            </a:r>
            <a:r>
              <a:rPr lang="ru-RU" sz="1600" b="1" dirty="0" err="1">
                <a:solidFill>
                  <a:srgbClr val="000000"/>
                </a:solidFill>
                <a:latin typeface="Tahoma" pitchFamily="34" charset="0"/>
                <a:cs typeface="Tahoma" pitchFamily="34" charset="0"/>
              </a:rPr>
              <a:t>профстандарты</a:t>
            </a:r>
            <a:r>
              <a:rPr lang="ru-RU" sz="1600" b="1" dirty="0">
                <a:solidFill>
                  <a:srgbClr val="000000"/>
                </a:solidFill>
                <a:latin typeface="Tahoma" pitchFamily="34" charset="0"/>
                <a:cs typeface="Tahoma" pitchFamily="34" charset="0"/>
              </a:rPr>
              <a:t> вносятся,  как  и  в  другие нормативные акты, при наличии обоснованных  предложений либо соответствующих изменений  в законодательстве Российской Федерации. Внесение изменений осуществляется в том же порядке как разработка и утверждение в соответствии с постановлением Правительства Российской Федерации от 22 января 2013 г. № 23</a:t>
            </a:r>
          </a:p>
        </p:txBody>
      </p:sp>
      <p:sp>
        <p:nvSpPr>
          <p:cNvPr id="12" name="Скругленный прямоугольник 11"/>
          <p:cNvSpPr/>
          <p:nvPr/>
        </p:nvSpPr>
        <p:spPr>
          <a:xfrm>
            <a:off x="304800" y="5157788"/>
            <a:ext cx="8494713" cy="1093787"/>
          </a:xfrm>
          <a:prstGeom prst="roundRect">
            <a:avLst/>
          </a:prstGeom>
          <a:solidFill>
            <a:schemeClr val="bg1">
              <a:lumMod val="95000"/>
            </a:schemeClr>
          </a:solidFill>
          <a:ln>
            <a:solidFill>
              <a:schemeClr val="tx1">
                <a:lumMod val="50000"/>
                <a:lumOff val="50000"/>
              </a:schemeClr>
            </a:solid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600" b="1">
                <a:solidFill>
                  <a:srgbClr val="000000"/>
                </a:solidFill>
                <a:latin typeface="Tahoma" pitchFamily="34" charset="0"/>
                <a:cs typeface="Tahoma" pitchFamily="34" charset="0"/>
              </a:rPr>
              <a:t>Профессиональные стандарты, утвержденные приказами Минтруда России, размещаются в справочных системах правовой информации. </a:t>
            </a:r>
          </a:p>
        </p:txBody>
      </p:sp>
      <p:sp>
        <p:nvSpPr>
          <p:cNvPr id="6" name="Номер слайда 6"/>
          <p:cNvSpPr>
            <a:spLocks noGrp="1"/>
          </p:cNvSpPr>
          <p:nvPr>
            <p:ph type="sldNum" sz="quarter" idx="12"/>
          </p:nvPr>
        </p:nvSpPr>
        <p:spPr>
          <a:xfrm>
            <a:off x="6804025" y="6492875"/>
            <a:ext cx="2133600" cy="365125"/>
          </a:xfrm>
        </p:spPr>
        <p:txBody>
          <a:bodyPr/>
          <a:lstStyle/>
          <a:p>
            <a:pPr>
              <a:defRPr/>
            </a:pPr>
            <a:fld id="{D15D185B-7E2B-467E-8EB1-A41AB1E529FD}" type="slidenum">
              <a:rPr lang="ru-RU" sz="1800" b="1">
                <a:latin typeface="Tahoma" pitchFamily="34" charset="0"/>
                <a:ea typeface="Tahoma" pitchFamily="34" charset="0"/>
                <a:cs typeface="Tahoma" pitchFamily="34" charset="0"/>
              </a:rPr>
              <a:pPr>
                <a:defRPr/>
              </a:pPr>
              <a:t>8</a:t>
            </a:fld>
            <a:endParaRPr lang="ru-RU" sz="1800" b="1" dirty="0">
              <a:latin typeface="Tahoma" pitchFamily="34" charset="0"/>
              <a:ea typeface="Tahoma" pitchFamily="34" charset="0"/>
              <a:cs typeface="Tahoma" pitchFamily="34" charset="0"/>
            </a:endParaRPr>
          </a:p>
        </p:txBody>
      </p:sp>
      <p:sp>
        <p:nvSpPr>
          <p:cNvPr id="22534" name="TextBox 6"/>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dirty="0">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388" y="622300"/>
          <a:ext cx="8785225" cy="5692777"/>
        </p:xfrm>
        <a:graphic>
          <a:graphicData uri="http://schemas.openxmlformats.org/drawingml/2006/table">
            <a:tbl>
              <a:tblPr/>
              <a:tblGrid>
                <a:gridCol w="439737">
                  <a:extLst>
                    <a:ext uri="{9D8B030D-6E8A-4147-A177-3AD203B41FA5}">
                      <a16:colId xmlns:a16="http://schemas.microsoft.com/office/drawing/2014/main" val="20000"/>
                    </a:ext>
                  </a:extLst>
                </a:gridCol>
                <a:gridCol w="804863">
                  <a:extLst>
                    <a:ext uri="{9D8B030D-6E8A-4147-A177-3AD203B41FA5}">
                      <a16:colId xmlns:a16="http://schemas.microsoft.com/office/drawing/2014/main" val="20001"/>
                    </a:ext>
                  </a:extLst>
                </a:gridCol>
                <a:gridCol w="804862">
                  <a:extLst>
                    <a:ext uri="{9D8B030D-6E8A-4147-A177-3AD203B41FA5}">
                      <a16:colId xmlns:a16="http://schemas.microsoft.com/office/drawing/2014/main" val="20002"/>
                    </a:ext>
                  </a:extLst>
                </a:gridCol>
                <a:gridCol w="741363">
                  <a:extLst>
                    <a:ext uri="{9D8B030D-6E8A-4147-A177-3AD203B41FA5}">
                      <a16:colId xmlns:a16="http://schemas.microsoft.com/office/drawing/2014/main" val="20003"/>
                    </a:ext>
                  </a:extLst>
                </a:gridCol>
                <a:gridCol w="2066925">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gridCol w="538162">
                  <a:extLst>
                    <a:ext uri="{9D8B030D-6E8A-4147-A177-3AD203B41FA5}">
                      <a16:colId xmlns:a16="http://schemas.microsoft.com/office/drawing/2014/main" val="20006"/>
                    </a:ext>
                  </a:extLst>
                </a:gridCol>
                <a:gridCol w="496888">
                  <a:extLst>
                    <a:ext uri="{9D8B030D-6E8A-4147-A177-3AD203B41FA5}">
                      <a16:colId xmlns:a16="http://schemas.microsoft.com/office/drawing/2014/main" val="20007"/>
                    </a:ext>
                  </a:extLst>
                </a:gridCol>
                <a:gridCol w="455612">
                  <a:extLst>
                    <a:ext uri="{9D8B030D-6E8A-4147-A177-3AD203B41FA5}">
                      <a16:colId xmlns:a16="http://schemas.microsoft.com/office/drawing/2014/main" val="20008"/>
                    </a:ext>
                  </a:extLst>
                </a:gridCol>
                <a:gridCol w="549275">
                  <a:extLst>
                    <a:ext uri="{9D8B030D-6E8A-4147-A177-3AD203B41FA5}">
                      <a16:colId xmlns:a16="http://schemas.microsoft.com/office/drawing/2014/main" val="20009"/>
                    </a:ext>
                  </a:extLst>
                </a:gridCol>
                <a:gridCol w="693738">
                  <a:extLst>
                    <a:ext uri="{9D8B030D-6E8A-4147-A177-3AD203B41FA5}">
                      <a16:colId xmlns:a16="http://schemas.microsoft.com/office/drawing/2014/main" val="20010"/>
                    </a:ext>
                  </a:extLst>
                </a:gridCol>
              </a:tblGrid>
              <a:tr h="669925">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 п/п</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Регистрационный номер  профессионального стандарта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Код профессионального стандарта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Область профессиональной деятельности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Вид профессиональной деятельности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Наименование профессионального стандарта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Приказ Минтруда России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hMerge="1">
                  <a:txBody>
                    <a:bodyPr/>
                    <a:lstStyle/>
                    <a:p>
                      <a:endParaRPr lang="ru-RU"/>
                    </a:p>
                  </a:txBody>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Регистрационный номер   Минюста России</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hMerge="1">
                  <a:txBody>
                    <a:bodyPr/>
                    <a:lstStyle/>
                    <a:p>
                      <a:endParaRPr lang="ru-RU"/>
                    </a:p>
                  </a:txBody>
                  <a:tcPr/>
                </a:tc>
                <a:tc row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 введения в действие</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3337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номер</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номер</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1" i="0" u="none" strike="noStrike" cap="none" normalizeH="0" baseline="0">
                          <a:ln>
                            <a:noFill/>
                          </a:ln>
                          <a:solidFill>
                            <a:schemeClr val="tx1"/>
                          </a:solidFill>
                          <a:effectLst/>
                          <a:latin typeface="Tahoma" pitchFamily="34" charset="0"/>
                          <a:cs typeface="Tahoma" pitchFamily="34" charset="0"/>
                        </a:rPr>
                        <a:t>дата</a:t>
                      </a:r>
                      <a:endParaRPr kumimoji="0" lang="ru-RU" sz="1000" b="1"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B9CDE5"/>
                    </a:solidFill>
                  </a:tcPr>
                </a:tc>
                <a:tc vMerge="1">
                  <a:txBody>
                    <a:bodyPr/>
                    <a:lstStyle/>
                    <a:p>
                      <a:endParaRPr lang="ru-RU"/>
                    </a:p>
                  </a:txBody>
                  <a:tcPr/>
                </a:tc>
                <a:extLst>
                  <a:ext uri="{0D108BD9-81ED-4DB2-BD59-A6C34878D82A}">
                    <a16:rowId xmlns:a16="http://schemas.microsoft.com/office/drawing/2014/main" val="10001"/>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Обеспечение технического сопровождения производственных процессов в сельском хозяйстве </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Специалист в области механизации сельского хозяйства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340н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32609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 06.06.2014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31.10.2014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13.002</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Производство продукции птицеводства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Птицевод</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342н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32587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12.09.2014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65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118</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118</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Производство продукции животноводства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Животновод</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19.05.2014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32592</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119</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Выполнение доильных работ и первичной обработки молока с использованием специализированного оборудования</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Оператор машинного доения</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324н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19.05.2014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33040</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10.07.2014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31.10.2014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32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121</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13.005</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Эксплуатация мелиоративных объектов и реализация природоохранных мероприятий</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Специалист по агромелиорации</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341н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21.05.2014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32594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05.06.2014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0033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123</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Эксплуатация тракторов, комбайнов и сельскохозяйственных машин в условиях сельскохозяйственного производства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Тракторист-машинист сельскохозяйственного производства</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362н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04.06.2014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32956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17.10.2014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366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126</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13.007</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Сельское хозяйство</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Предоставление услуг по искусственному осеменению животных и птиц с использованием различных методов</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Оператор по искусственному осеменению</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358н</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04.06.2014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32944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03.07.2014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000" b="0" i="0" u="none" strike="noStrike" cap="none" normalizeH="0" baseline="0">
                          <a:ln>
                            <a:noFill/>
                          </a:ln>
                          <a:solidFill>
                            <a:schemeClr val="tx1"/>
                          </a:solidFill>
                          <a:effectLst/>
                          <a:latin typeface="Tahoma" pitchFamily="34" charset="0"/>
                          <a:cs typeface="Tahoma" pitchFamily="34" charset="0"/>
                        </a:rPr>
                        <a:t>17.10.2014</a:t>
                      </a:r>
                      <a:endParaRPr kumimoji="0" lang="ru-RU" sz="1000" b="0" i="0" u="none" strike="noStrike" cap="none" normalizeH="0" baseline="0">
                        <a:ln>
                          <a:noFill/>
                        </a:ln>
                        <a:solidFill>
                          <a:srgbClr val="000000"/>
                        </a:solidFill>
                        <a:effectLst/>
                        <a:latin typeface="Tahoma" pitchFamily="34" charset="0"/>
                        <a:cs typeface="Tahoma" pitchFamily="34" charset="0"/>
                      </a:endParaRPr>
                    </a:p>
                  </a:txBody>
                  <a:tcPr marL="1939" marR="1939" marT="2585"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3666" name="Заголовок 2"/>
          <p:cNvSpPr>
            <a:spLocks noGrp="1"/>
          </p:cNvSpPr>
          <p:nvPr>
            <p:ph type="title"/>
          </p:nvPr>
        </p:nvSpPr>
        <p:spPr>
          <a:xfrm>
            <a:off x="215900" y="192088"/>
            <a:ext cx="8605838" cy="452437"/>
          </a:xfrm>
        </p:spPr>
        <p:txBody>
          <a:bodyPr/>
          <a:lstStyle/>
          <a:p>
            <a:pPr eaLnBrk="1" hangingPunct="1"/>
            <a:r>
              <a:rPr lang="ru-RU" sz="2400" b="1">
                <a:solidFill>
                  <a:srgbClr val="376092"/>
                </a:solidFill>
                <a:latin typeface="Tahoma" pitchFamily="34" charset="0"/>
                <a:cs typeface="Tahoma" pitchFamily="34" charset="0"/>
              </a:rPr>
              <a:t>РЕЕСТР ПРОФЕССИОНАЛЬНЫХ СТАНДАРТОВ</a:t>
            </a:r>
          </a:p>
        </p:txBody>
      </p:sp>
      <p:sp>
        <p:nvSpPr>
          <p:cNvPr id="4" name="Номер слайда 6"/>
          <p:cNvSpPr>
            <a:spLocks noGrp="1"/>
          </p:cNvSpPr>
          <p:nvPr>
            <p:ph type="sldNum" sz="quarter" idx="12"/>
          </p:nvPr>
        </p:nvSpPr>
        <p:spPr>
          <a:xfrm>
            <a:off x="6804025" y="6492875"/>
            <a:ext cx="2133600" cy="365125"/>
          </a:xfrm>
        </p:spPr>
        <p:txBody>
          <a:bodyPr/>
          <a:lstStyle/>
          <a:p>
            <a:pPr>
              <a:defRPr/>
            </a:pPr>
            <a:fld id="{A6FD6EFD-0F43-4CA7-945E-7F83495B27AA}" type="slidenum">
              <a:rPr lang="ru-RU" sz="1800" b="1">
                <a:latin typeface="Tahoma" pitchFamily="34" charset="0"/>
                <a:ea typeface="Tahoma" pitchFamily="34" charset="0"/>
                <a:cs typeface="Tahoma" pitchFamily="34" charset="0"/>
              </a:rPr>
              <a:pPr>
                <a:defRPr/>
              </a:pPr>
              <a:t>9</a:t>
            </a:fld>
            <a:endParaRPr lang="ru-RU" sz="1800" b="1" dirty="0">
              <a:latin typeface="Tahoma" pitchFamily="34" charset="0"/>
              <a:ea typeface="Tahoma" pitchFamily="34" charset="0"/>
              <a:cs typeface="Tahoma" pitchFamily="34" charset="0"/>
            </a:endParaRPr>
          </a:p>
        </p:txBody>
      </p:sp>
      <p:sp>
        <p:nvSpPr>
          <p:cNvPr id="23668" name="TextBox 4"/>
          <p:cNvSpPr txBox="1">
            <a:spLocks noChangeArrowheads="1"/>
          </p:cNvSpPr>
          <p:nvPr/>
        </p:nvSpPr>
        <p:spPr bwMode="auto">
          <a:xfrm>
            <a:off x="17463" y="6488113"/>
            <a:ext cx="2160587" cy="369887"/>
          </a:xfrm>
          <a:prstGeom prst="rect">
            <a:avLst/>
          </a:prstGeom>
          <a:noFill/>
          <a:ln w="9525">
            <a:noFill/>
            <a:miter lim="800000"/>
            <a:headEnd/>
            <a:tailEnd/>
          </a:ln>
        </p:spPr>
        <p:txBody>
          <a:bodyPr>
            <a:spAutoFit/>
          </a:bodyPr>
          <a:lstStyle/>
          <a:p>
            <a:r>
              <a:rPr lang="ru-RU" b="1">
                <a:solidFill>
                  <a:srgbClr val="7F7F7F"/>
                </a:solidFill>
                <a:latin typeface="Tahoma" pitchFamily="34" charset="0"/>
                <a:cs typeface="Tahoma" pitchFamily="34" charset="0"/>
              </a:rPr>
              <a:t>ВНИИ ТРУДА</a:t>
            </a:r>
          </a:p>
        </p:txBody>
      </p:sp>
    </p:spTree>
  </p:cSld>
  <p:clrMapOvr>
    <a:masterClrMapping/>
  </p:clrMapOvr>
  <p:transition spd="med">
    <p:fade/>
  </p:transition>
</p:sld>
</file>

<file path=ppt/theme/theme1.xml><?xml version="1.0" encoding="utf-8"?>
<a:theme xmlns:a="http://schemas.openxmlformats.org/drawingml/2006/main" name="ВНИИ ТРУД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ВНИИ ТРУДА</Template>
  <TotalTime>3009</TotalTime>
  <Words>4407</Words>
  <Application>Microsoft Office PowerPoint</Application>
  <PresentationFormat>Экран (4:3)</PresentationFormat>
  <Paragraphs>838</Paragraphs>
  <Slides>62</Slides>
  <Notes>26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62</vt:i4>
      </vt:variant>
    </vt:vector>
  </HeadingPairs>
  <TitlesOfParts>
    <vt:vector size="71" baseType="lpstr">
      <vt:lpstr>Aharoni</vt:lpstr>
      <vt:lpstr>Arial</vt:lpstr>
      <vt:lpstr>Arial Black</vt:lpstr>
      <vt:lpstr>Arial Narrow</vt:lpstr>
      <vt:lpstr>Calibri</vt:lpstr>
      <vt:lpstr>Helios</vt:lpstr>
      <vt:lpstr>Tahoma</vt:lpstr>
      <vt:lpstr>Times New Roman</vt:lpstr>
      <vt:lpstr>ВНИИ ТРУДА</vt:lpstr>
      <vt:lpstr>Применение профессиональных стандартов </vt:lpstr>
      <vt:lpstr>ДОПОЛНИТЕЛЬНАЯ ИНФОРМАЦИЯ О РАЗРАБОТКЕ И ПРИМЕНЕНИИ ПРОФЕССИОНАЛЬНЫХ СТАНДАРТОВ </vt:lpstr>
      <vt:lpstr>НЕОБХОДИМОСТЬ СОВЕРШЕНСТВОВАНИЯ НОРМАТИВНОЙ БАЗЫ СОЦИАЛЬНО – ТРУДОВЫХ ОТНОШЕНИЙ В РОССИИ</vt:lpstr>
      <vt:lpstr>Презентация PowerPoint</vt:lpstr>
      <vt:lpstr>Профессиональные стандарты: место в системе квалификационных справочников</vt:lpstr>
      <vt:lpstr>Презентация PowerPoint</vt:lpstr>
      <vt:lpstr>  ПРАВИЛА РАЗРАБОТКИ И УТВЕРЖДЕНИЯ ПРОФЕССИОНАЛЬНЫХ СТАНДАРТОВ (Постановление Правительства Российской Федерации от 22.01.2013 N 23)   </vt:lpstr>
      <vt:lpstr>РЕЕСТР ПРОФЕССИОНАЛЬНЫХ СТАНДАРТОВ</vt:lpstr>
      <vt:lpstr>РЕЕСТР ПРОФЕССИОНАЛЬНЫХ СТАНДАРТОВ</vt:lpstr>
      <vt:lpstr>Презентация PowerPoint</vt:lpstr>
      <vt:lpstr> ГИР «СПРАВОЧНИК ПРОФЕССИЙ» </vt:lpstr>
      <vt:lpstr>Презентация PowerPoint</vt:lpstr>
      <vt:lpstr>Презентация PowerPoint</vt:lpstr>
      <vt:lpstr>НАЦИОНАЛЬНЫЙ СОВЕТ ПРИ ПРЕЗИДЕНТЕ РОССИЙСКОЙ ФЕДЕРАЦИИ ПО ПРОФЕССИОНАЛЬНЫМ КВАЛИФИКАЦИЯМ (НСПК)  http://nspkrf.ru/  </vt:lpstr>
      <vt:lpstr>Презентация PowerPoint</vt:lpstr>
      <vt:lpstr>Презентация PowerPoint</vt:lpstr>
      <vt:lpstr>Презентация PowerPoint</vt:lpstr>
      <vt:lpstr>СТРУКТУРА ПРОФЕССИОНАЛЬНОГО СТАНДАРТА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ПРИМЕНЕНИЕ ПРОФЕССИОНАЛЬНЫХ СТАНДАРТОВ</vt:lpstr>
      <vt:lpstr>ОБЯЗАТЕЛЬНОСТЬ ПРИМЕНЕНИЯ ПРОФЕССИОНАЛЬНЫХ СТАНДАРТОВ</vt:lpstr>
      <vt:lpstr>ОБЯЗАТЕЛЬНОСТЬ ПРИМЕНЕНИЯ ПРОФЕССИОНАЛЬНЫХ СТАНДАРТОВ</vt:lpstr>
      <vt:lpstr>  ПРИ ПРИМЕНЕНИИ ПРОФЕССИОНАЛЬНЫХ СТАНДАРТОВ</vt:lpstr>
      <vt:lpstr>ПРИМЕНЕНИЕ ПРОФЕССИОНАЛЬНОГО СТАНДАРТА - ПРИМЕНЕНИЕ ОБОБЩЕННОЙ ТРУДОВОЙ ФУНКЦИИ/ НЕСКОЛЬКО ОБОБЩЕННЫХ ТРУДОВЫХ ФУНКЦИЙ В ЗАВИСИМОСТИ ОТ СПЕЦИФИКИ  ОРГАНИЗАЦИИ </vt:lpstr>
      <vt:lpstr>Презентация PowerPoint</vt:lpstr>
      <vt:lpstr>Презентация PowerPoint</vt:lpstr>
      <vt:lpstr>Презентация PowerPoint</vt:lpstr>
      <vt:lpstr>ПРИМЕНЕНИЕ ПРОФЕССИОНАЛЬНЫХ СТАНДАРТОВ  В БЮЖДЕТНОЙ СФЕРЕ </vt:lpstr>
      <vt:lpstr>  </vt:lpstr>
      <vt:lpstr>  </vt:lpstr>
      <vt:lpstr>     СООТНОШЕНИЕ ПРОФЕССИОНАЛЬНЫХ СТАНДАРТОВ И КВАЛИФИКАЦИОННЫХ СПРАВОЧНИКОВ      </vt:lpstr>
      <vt:lpstr> ОТСУТСТВИЕ ПРОФЕССИОНАЛЬНОГО СТАНДАРТА  </vt:lpstr>
      <vt:lpstr> НАИМЕНОВАНИЯ ДОЛЖНОСТЕЙ</vt:lpstr>
      <vt:lpstr> ПРОФЕССИОНАЛЬНЫЙ СТАНДАРТ И ДОЛЖНОСТНАЯ ИНСТРУКЦИЯ  </vt:lpstr>
      <vt:lpstr>   УРОВНИ КВАЛИФИКАЦИЙ И РАЗРЯДЫ ПРОФЕССИЙ  (КАТЕГОРИИ ДОЛЖНОСТЕЙ)   </vt:lpstr>
      <vt:lpstr>Презентация PowerPoint</vt:lpstr>
      <vt:lpstr> ТРАЕКТОРИИ ОБРАЗОВАНИЯ И ОБУЧЕНИЯ   </vt:lpstr>
      <vt:lpstr>Презентация PowerPoint</vt:lpstr>
      <vt:lpstr> АТТЕСТАЦИЯ РАБОТНИКОВ  </vt:lpstr>
      <vt:lpstr>ЭТАПЫ ПРИМЕНЕНИЯ ПРОФЕССИОНАЛЬНЫХ СТАНДАРТОВ</vt:lpstr>
      <vt:lpstr>ПРИМЕНЕНИЕ ПРОФЕССИОНАЛЬНЫХ СТАНДАРТОВ</vt:lpstr>
      <vt:lpstr>ПРИМЕНЕНИЕ ПРОФЕССИОНАЛЬНЫХ СТАНДАРТОВ</vt:lpstr>
      <vt:lpstr> Необходимо утвердить </vt:lpstr>
      <vt:lpstr>План-график мероприятий по внедрению ПС</vt:lpstr>
      <vt:lpstr>РЕЕСТР ПРОФЕССИОНАЛЬНЫХ СТАНДАРТОВ</vt:lpstr>
      <vt:lpstr>СТРУКТУРА ПРОФЕССИОНАЛЬНОГО СТАНДАРТА</vt:lpstr>
      <vt:lpstr>  Список профессиональных стандартов</vt:lpstr>
      <vt:lpstr>Определение соответствия квалификации работников требованиям профессиональных стандартов </vt:lpstr>
      <vt:lpstr> Анализ соответствия квалификации работников требованиям профессиональных стандартов </vt:lpstr>
      <vt:lpstr>Презентация PowerPoint</vt:lpstr>
      <vt:lpstr>Применение ПС (7) в образовании</vt:lpstr>
      <vt:lpstr>Применение ПС в образовании</vt:lpstr>
      <vt:lpstr>Применение ПС в образовании</vt:lpstr>
      <vt:lpstr>Применение ПС в области культуры (8); физической культуры и спорта (11)</vt:lpstr>
      <vt:lpstr>Применение ПС (14) в социальной сфере</vt:lpstr>
      <vt:lpstr>Применение ПС (44) в области здравоохранения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Marietta</dc:creator>
  <cp:lastModifiedBy>Admin</cp:lastModifiedBy>
  <cp:revision>263</cp:revision>
  <dcterms:created xsi:type="dcterms:W3CDTF">2017-11-30T16:28:46Z</dcterms:created>
  <dcterms:modified xsi:type="dcterms:W3CDTF">2019-10-14T13:16:32Z</dcterms:modified>
</cp:coreProperties>
</file>