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0" r:id="rId1"/>
  </p:sldMasterIdLst>
  <p:notesMasterIdLst>
    <p:notesMasterId r:id="rId20"/>
  </p:notesMasterIdLst>
  <p:sldIdLst>
    <p:sldId id="257" r:id="rId2"/>
    <p:sldId id="380" r:id="rId3"/>
    <p:sldId id="381" r:id="rId4"/>
    <p:sldId id="382" r:id="rId5"/>
    <p:sldId id="383" r:id="rId6"/>
    <p:sldId id="384" r:id="rId7"/>
    <p:sldId id="385" r:id="rId8"/>
    <p:sldId id="386" r:id="rId9"/>
    <p:sldId id="387" r:id="rId10"/>
    <p:sldId id="388" r:id="rId11"/>
    <p:sldId id="389" r:id="rId12"/>
    <p:sldId id="390" r:id="rId13"/>
    <p:sldId id="391" r:id="rId14"/>
    <p:sldId id="392" r:id="rId15"/>
    <p:sldId id="393" r:id="rId16"/>
    <p:sldId id="394" r:id="rId17"/>
    <p:sldId id="395" r:id="rId18"/>
    <p:sldId id="396" r:id="rId19"/>
  </p:sldIdLst>
  <p:sldSz cx="12192000" cy="6858000"/>
  <p:notesSz cx="679132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5E0744A-2DF6-4E9C-847D-786D296C1395}">
          <p14:sldIdLst>
            <p14:sldId id="257"/>
            <p14:sldId id="380"/>
            <p14:sldId id="381"/>
            <p14:sldId id="382"/>
            <p14:sldId id="383"/>
            <p14:sldId id="384"/>
            <p14:sldId id="385"/>
            <p14:sldId id="386"/>
            <p14:sldId id="387"/>
            <p14:sldId id="388"/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64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6092" y="0"/>
            <a:ext cx="294364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B5726-7343-4D82-9F74-7EA0A0AD73C0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816" y="4751389"/>
            <a:ext cx="5433694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364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6092" y="9377363"/>
            <a:ext cx="294364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5B3D1-EC3A-4680-A31F-E9B3802DB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631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5B3D1-EC3A-4680-A31F-E9B3802DB38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9523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5B3D1-EC3A-4680-A31F-E9B3802DB38D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8196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5B3D1-EC3A-4680-A31F-E9B3802DB38D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1423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5B3D1-EC3A-4680-A31F-E9B3802DB38D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292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5B3D1-EC3A-4680-A31F-E9B3802DB38D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8577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5B3D1-EC3A-4680-A31F-E9B3802DB38D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6517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5B3D1-EC3A-4680-A31F-E9B3802DB38D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798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5B3D1-EC3A-4680-A31F-E9B3802DB38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472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5B3D1-EC3A-4680-A31F-E9B3802DB38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561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5B3D1-EC3A-4680-A31F-E9B3802DB38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459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5B3D1-EC3A-4680-A31F-E9B3802DB38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650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5B3D1-EC3A-4680-A31F-E9B3802DB38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746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5B3D1-EC3A-4680-A31F-E9B3802DB38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005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5B3D1-EC3A-4680-A31F-E9B3802DB38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930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5B3D1-EC3A-4680-A31F-E9B3802DB38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46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9B254FC-4035-4337-BDD2-906F178A0031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E05FEC6-B6CB-49D7-B568-69B24F0238CB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41792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54FC-4035-4337-BDD2-906F178A0031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FEC6-B6CB-49D7-B568-69B24F0238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291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54FC-4035-4337-BDD2-906F178A0031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FEC6-B6CB-49D7-B568-69B24F0238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06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54FC-4035-4337-BDD2-906F178A0031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FEC6-B6CB-49D7-B568-69B24F0238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26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9B254FC-4035-4337-BDD2-906F178A0031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E05FEC6-B6CB-49D7-B568-69B24F0238CB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516065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54FC-4035-4337-BDD2-906F178A0031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FEC6-B6CB-49D7-B568-69B24F0238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0504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54FC-4035-4337-BDD2-906F178A0031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FEC6-B6CB-49D7-B568-69B24F0238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077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54FC-4035-4337-BDD2-906F178A0031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FEC6-B6CB-49D7-B568-69B24F0238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97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54FC-4035-4337-BDD2-906F178A0031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FEC6-B6CB-49D7-B568-69B24F0238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868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9B254FC-4035-4337-BDD2-906F178A0031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E05FEC6-B6CB-49D7-B568-69B24F0238C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118430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9B254FC-4035-4337-BDD2-906F178A0031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E05FEC6-B6CB-49D7-B568-69B24F0238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21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9B254FC-4035-4337-BDD2-906F178A0031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E05FEC6-B6CB-49D7-B568-69B24F0238C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7722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1056" userDrawn="1">
          <p15:clr>
            <a:srgbClr val="F26B43"/>
          </p15:clr>
        </p15:guide>
        <p15:guide id="8" pos="9600" userDrawn="1">
          <p15:clr>
            <a:srgbClr val="F26B43"/>
          </p15:clr>
        </p15:guide>
        <p15:guide id="9" pos="792" userDrawn="1">
          <p15:clr>
            <a:srgbClr val="F26B43"/>
          </p15:clr>
        </p15:guide>
        <p15:guide id="10" pos="7200" userDrawn="1">
          <p15:clr>
            <a:srgbClr val="F26B43"/>
          </p15:clr>
        </p15:guide>
        <p15:guide id="11" orient="horz" pos="4008" userDrawn="1">
          <p15:clr>
            <a:srgbClr val="F26B43"/>
          </p15:clr>
        </p15:guide>
        <p15:guide id="12" orient="horz" pos="1440" userDrawn="1">
          <p15:clr>
            <a:srgbClr val="F26B43"/>
          </p15:clr>
        </p15:guide>
        <p15:guide id="13" orient="horz" pos="3720" userDrawn="1">
          <p15:clr>
            <a:srgbClr val="F26B43"/>
          </p15:clr>
        </p15:guide>
        <p15:guide id="14" orient="horz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emf"/><Relationship Id="rId4" Type="http://schemas.openxmlformats.org/officeDocument/2006/relationships/package" Target="../embeddings/Microsoft_Word_Document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3429000"/>
            <a:ext cx="5692775" cy="7889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2377933" y="2272435"/>
            <a:ext cx="7291778" cy="19448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rgbClr val="990033"/>
              </a:solidFill>
              <a:latin typeface="Ntro black alt"/>
              <a:cs typeface="Arial" panose="020B0604020202020204" pitchFamily="34" charset="0"/>
            </a:endParaRPr>
          </a:p>
        </p:txBody>
      </p:sp>
      <p:pic>
        <p:nvPicPr>
          <p:cNvPr id="7" name="Picture 2" descr="C:\Users\admin\Desktop\Мои документы\ФОто\logo\color.png">
            <a:extLst>
              <a:ext uri="{FF2B5EF4-FFF2-40B4-BE49-F238E27FC236}">
                <a16:creationId xmlns:a16="http://schemas.microsoft.com/office/drawing/2014/main" id="{57B8C56B-A53B-46CA-9F50-027538781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9" y="117394"/>
            <a:ext cx="1137683" cy="80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865A046-704C-4611-9A05-F02FE0B4B769}"/>
              </a:ext>
            </a:extLst>
          </p:cNvPr>
          <p:cNvSpPr/>
          <p:nvPr/>
        </p:nvSpPr>
        <p:spPr>
          <a:xfrm>
            <a:off x="3810000" y="2705725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400">
              <a:defRPr/>
            </a:pPr>
            <a:r>
              <a:rPr lang="ru-RU" sz="4400" b="1" kern="0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ВОПРОСЫ УВОЛЬНЕНИЙ</a:t>
            </a:r>
            <a:endParaRPr lang="ru-RU" sz="4400" kern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-1740025" y="3429000"/>
            <a:ext cx="5692775" cy="7889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2377933" y="2272435"/>
            <a:ext cx="7291778" cy="19448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rgbClr val="990033"/>
              </a:solidFill>
              <a:latin typeface="Ntro black alt"/>
              <a:cs typeface="Arial" panose="020B0604020202020204" pitchFamily="34" charset="0"/>
            </a:endParaRPr>
          </a:p>
        </p:txBody>
      </p:sp>
      <p:pic>
        <p:nvPicPr>
          <p:cNvPr id="7" name="Picture 2" descr="C:\Users\admin\Desktop\Мои документы\ФОто\logo\color.png">
            <a:extLst>
              <a:ext uri="{FF2B5EF4-FFF2-40B4-BE49-F238E27FC236}">
                <a16:creationId xmlns:a16="http://schemas.microsoft.com/office/drawing/2014/main" id="{57B8C56B-A53B-46CA-9F50-027538781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9" y="117394"/>
            <a:ext cx="1137683" cy="80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499163E4-6A8A-4E81-8758-2D323BA799DB}"/>
              </a:ext>
            </a:extLst>
          </p:cNvPr>
          <p:cNvSpPr/>
          <p:nvPr/>
        </p:nvSpPr>
        <p:spPr>
          <a:xfrm>
            <a:off x="2240281" y="2705725"/>
            <a:ext cx="74330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ru-RU" sz="4400" kern="0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РЕЖИМ </a:t>
            </a:r>
            <a:br>
              <a:rPr lang="ru-RU" sz="4400" kern="0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ru-RU" sz="4400" kern="0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РАБОЧЕГО ВРЕМЕНИ </a:t>
            </a:r>
            <a:br>
              <a:rPr lang="ru-RU" sz="4400" kern="0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ru-RU" sz="4400" kern="0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 ВРЕМЕНИ ОТДЫХА</a:t>
            </a:r>
            <a:endParaRPr lang="ru-RU" sz="4400" kern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87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-1740025" y="3429000"/>
            <a:ext cx="5692775" cy="7889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2377933" y="2272435"/>
            <a:ext cx="7291778" cy="19448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rgbClr val="990033"/>
              </a:solidFill>
              <a:latin typeface="Ntro black alt"/>
              <a:cs typeface="Arial" panose="020B0604020202020204" pitchFamily="34" charset="0"/>
            </a:endParaRPr>
          </a:p>
        </p:txBody>
      </p:sp>
      <p:pic>
        <p:nvPicPr>
          <p:cNvPr id="7" name="Picture 2" descr="C:\Users\admin\Desktop\Мои документы\ФОто\logo\color.png">
            <a:extLst>
              <a:ext uri="{FF2B5EF4-FFF2-40B4-BE49-F238E27FC236}">
                <a16:creationId xmlns:a16="http://schemas.microsoft.com/office/drawing/2014/main" id="{57B8C56B-A53B-46CA-9F50-027538781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9" y="117394"/>
            <a:ext cx="1137683" cy="80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401419E-0BDC-4B57-88FF-D0B3374A523C}"/>
              </a:ext>
            </a:extLst>
          </p:cNvPr>
          <p:cNvSpPr/>
          <p:nvPr/>
        </p:nvSpPr>
        <p:spPr>
          <a:xfrm>
            <a:off x="2057400" y="286071"/>
            <a:ext cx="8077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ru-RU" sz="2800" kern="0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РЕЖИМ РАБОЧЕГО ВРЕМЕНИ</a:t>
            </a:r>
            <a:br>
              <a:rPr lang="ru-RU" sz="2800" kern="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ru-RU" sz="28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AD6F495-C4DF-4177-A74A-FC5AF57359E1}"/>
              </a:ext>
            </a:extLst>
          </p:cNvPr>
          <p:cNvSpPr/>
          <p:nvPr/>
        </p:nvSpPr>
        <p:spPr>
          <a:xfrm>
            <a:off x="4932422" y="1946952"/>
            <a:ext cx="5791199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90000"/>
              </a:lnSpc>
              <a:spcBef>
                <a:spcPts val="1000"/>
              </a:spcBef>
            </a:pP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Рабочее время 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время, в течение которого работник в соответствии с правилами внутреннего трудового распорядка </a:t>
            </a:r>
            <a:b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условиями трудового договора должен исполнять трудовые обязанности, </a:t>
            </a:r>
            <a:b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также иные периоды времени, которые </a:t>
            </a:r>
            <a:b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ТК РФ, другими федеральными законами и иными нормативными правовыми актами Российской Федерации относятся к рабочему времени </a:t>
            </a:r>
            <a:b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(часть 1 статьи 91 ТК РФ)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BD853CD-42F2-4109-89BA-796A86F9AB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261" y="2499328"/>
            <a:ext cx="1859344" cy="1859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817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-1740025" y="3429000"/>
            <a:ext cx="5692775" cy="7889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2377933" y="2272435"/>
            <a:ext cx="7291778" cy="19448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rgbClr val="990033"/>
              </a:solidFill>
              <a:latin typeface="Ntro black alt"/>
              <a:cs typeface="Arial" panose="020B0604020202020204" pitchFamily="34" charset="0"/>
            </a:endParaRPr>
          </a:p>
        </p:txBody>
      </p:sp>
      <p:pic>
        <p:nvPicPr>
          <p:cNvPr id="7" name="Picture 2" descr="C:\Users\admin\Desktop\Мои документы\ФОто\logo\color.png">
            <a:extLst>
              <a:ext uri="{FF2B5EF4-FFF2-40B4-BE49-F238E27FC236}">
                <a16:creationId xmlns:a16="http://schemas.microsoft.com/office/drawing/2014/main" id="{57B8C56B-A53B-46CA-9F50-027538781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9" y="117394"/>
            <a:ext cx="1137683" cy="80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FDA062F-639A-447A-9917-2F3C549415D2}"/>
              </a:ext>
            </a:extLst>
          </p:cNvPr>
          <p:cNvSpPr/>
          <p:nvPr/>
        </p:nvSpPr>
        <p:spPr>
          <a:xfrm>
            <a:off x="1802294" y="2732930"/>
            <a:ext cx="8587408" cy="3839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90000"/>
              </a:lnSpc>
              <a:spcBef>
                <a:spcPts val="1000"/>
              </a:spcBef>
            </a:pP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часть 3 статьи 95 ТК РФ</a:t>
            </a:r>
          </a:p>
          <a:p>
            <a:pPr algn="ctr" defTabSz="914400">
              <a:lnSpc>
                <a:spcPct val="90000"/>
              </a:lnSpc>
              <a:spcBef>
                <a:spcPts val="1000"/>
              </a:spcBef>
            </a:pP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Накануне выходных дней</a:t>
            </a:r>
            <a:b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работы </a:t>
            </a:r>
            <a:b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шестидневной рабочей неделе </a:t>
            </a:r>
            <a:b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может превышать пяти часов </a:t>
            </a:r>
            <a:b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>
              <a:lnSpc>
                <a:spcPct val="90000"/>
              </a:lnSpc>
              <a:spcBef>
                <a:spcPts val="1000"/>
              </a:spcBef>
            </a:pP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Исполнение данного пункта чрезвычайно важно для соблюдения статьи 110 ТК РФ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487AE8B1-E270-4382-8838-E2B5655FD2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986" y="481586"/>
            <a:ext cx="1922028" cy="192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756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-1740025" y="3429000"/>
            <a:ext cx="5692775" cy="7889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2377933" y="2272435"/>
            <a:ext cx="7291778" cy="19448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rgbClr val="990033"/>
              </a:solidFill>
              <a:latin typeface="Ntro black alt"/>
              <a:cs typeface="Arial" panose="020B0604020202020204" pitchFamily="34" charset="0"/>
            </a:endParaRPr>
          </a:p>
        </p:txBody>
      </p:sp>
      <p:pic>
        <p:nvPicPr>
          <p:cNvPr id="7" name="Picture 2" descr="C:\Users\admin\Desktop\Мои документы\ФОто\logo\color.png">
            <a:extLst>
              <a:ext uri="{FF2B5EF4-FFF2-40B4-BE49-F238E27FC236}">
                <a16:creationId xmlns:a16="http://schemas.microsoft.com/office/drawing/2014/main" id="{57B8C56B-A53B-46CA-9F50-027538781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9" y="117394"/>
            <a:ext cx="1137683" cy="80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42A308B-346F-4119-95B6-1EA71086A641}"/>
              </a:ext>
            </a:extLst>
          </p:cNvPr>
          <p:cNvSpPr/>
          <p:nvPr/>
        </p:nvSpPr>
        <p:spPr>
          <a:xfrm>
            <a:off x="2705342" y="2586243"/>
            <a:ext cx="6781317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90000"/>
              </a:lnSpc>
              <a:spcBef>
                <a:spcPts val="1000"/>
              </a:spcBef>
            </a:pP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Табели должны соответствовать форме 0504421, </a:t>
            </a:r>
            <a:b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утвержденной приказом Министерства финансов Российской Федерации</a:t>
            </a:r>
            <a:b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 30 марта 2015 г. № 52н, </a:t>
            </a:r>
            <a:b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использованием принятых </a:t>
            </a:r>
            <a:b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условных обозначений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8CF2E36-A888-4968-9DCC-878B1C78A32A}"/>
              </a:ext>
            </a:extLst>
          </p:cNvPr>
          <p:cNvSpPr/>
          <p:nvPr/>
        </p:nvSpPr>
        <p:spPr>
          <a:xfrm>
            <a:off x="2771281" y="286071"/>
            <a:ext cx="66494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ТАБЕЛИ УЧЕТА ИСПОЛЬЗОВАНИЯ РАБОЧЕГО ВРЕМЕНИ</a:t>
            </a:r>
            <a:endParaRPr lang="ru-RU" sz="2800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6F410EF-EBEC-460B-BF65-04A7F0B6E7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16" y="1946187"/>
            <a:ext cx="893096" cy="89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009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-1740025" y="3429000"/>
            <a:ext cx="5692775" cy="7889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2377933" y="2272435"/>
            <a:ext cx="7291778" cy="19448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rgbClr val="990033"/>
              </a:solidFill>
              <a:latin typeface="Ntro black alt"/>
              <a:cs typeface="Arial" panose="020B0604020202020204" pitchFamily="34" charset="0"/>
            </a:endParaRPr>
          </a:p>
        </p:txBody>
      </p:sp>
      <p:pic>
        <p:nvPicPr>
          <p:cNvPr id="7" name="Picture 2" descr="C:\Users\admin\Desktop\Мои документы\ФОто\logo\color.png">
            <a:extLst>
              <a:ext uri="{FF2B5EF4-FFF2-40B4-BE49-F238E27FC236}">
                <a16:creationId xmlns:a16="http://schemas.microsoft.com/office/drawing/2014/main" id="{57B8C56B-A53B-46CA-9F50-027538781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9" y="117394"/>
            <a:ext cx="1137683" cy="80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B254E34-81BA-4528-855B-1A6F97F14E6A}"/>
              </a:ext>
            </a:extLst>
          </p:cNvPr>
          <p:cNvSpPr/>
          <p:nvPr/>
        </p:nvSpPr>
        <p:spPr>
          <a:xfrm>
            <a:off x="2771281" y="286071"/>
            <a:ext cx="66494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УСЛОВНЫЕ ОБОЗНАЧЕНИЯ, ПРИМЕНЯЕМЫЕ В ТАБЕЛЕ</a:t>
            </a:r>
            <a:endParaRPr lang="ru-RU" sz="28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E5FF683C-58C8-4AC2-B676-6109E8A5F7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321469"/>
              </p:ext>
            </p:extLst>
          </p:nvPr>
        </p:nvGraphicFramePr>
        <p:xfrm>
          <a:off x="2271713" y="1357313"/>
          <a:ext cx="7786687" cy="545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6524608" imgH="4575122" progId="Word.Document.12">
                  <p:embed/>
                </p:oleObj>
              </mc:Choice>
              <mc:Fallback>
                <p:oleObj name="Document" r:id="rId4" imgW="6524608" imgH="4575122" progId="Word.Document.12">
                  <p:embed/>
                  <p:pic>
                    <p:nvPicPr>
                      <p:cNvPr id="6" name="Объект 5">
                        <a:extLst>
                          <a:ext uri="{FF2B5EF4-FFF2-40B4-BE49-F238E27FC236}">
                            <a16:creationId xmlns:a16="http://schemas.microsoft.com/office/drawing/2014/main" id="{B424BB21-0F9A-4DF4-A81B-A3CA3D3205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71713" y="1357313"/>
                        <a:ext cx="7786687" cy="545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9026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-1740025" y="3429000"/>
            <a:ext cx="5692775" cy="7889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2377933" y="2272435"/>
            <a:ext cx="7291778" cy="19448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rgbClr val="990033"/>
              </a:solidFill>
              <a:latin typeface="Ntro black alt"/>
              <a:cs typeface="Arial" panose="020B0604020202020204" pitchFamily="34" charset="0"/>
            </a:endParaRPr>
          </a:p>
        </p:txBody>
      </p:sp>
      <p:pic>
        <p:nvPicPr>
          <p:cNvPr id="7" name="Picture 2" descr="C:\Users\admin\Desktop\Мои документы\ФОто\logo\color.png">
            <a:extLst>
              <a:ext uri="{FF2B5EF4-FFF2-40B4-BE49-F238E27FC236}">
                <a16:creationId xmlns:a16="http://schemas.microsoft.com/office/drawing/2014/main" id="{57B8C56B-A53B-46CA-9F50-027538781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9" y="117394"/>
            <a:ext cx="1137683" cy="80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1732E11-3485-4E4E-866D-B21C73FD02A2}"/>
              </a:ext>
            </a:extLst>
          </p:cNvPr>
          <p:cNvSpPr/>
          <p:nvPr/>
        </p:nvSpPr>
        <p:spPr>
          <a:xfrm>
            <a:off x="3862055" y="666315"/>
            <a:ext cx="44678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>
              <a:defRPr/>
            </a:pPr>
            <a:r>
              <a:rPr lang="ru-RU" sz="4000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ВРЕМЯ ОТДЫХА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8BDE9965-0668-4DE9-9E62-6BA4A0BBFFE8}"/>
              </a:ext>
            </a:extLst>
          </p:cNvPr>
          <p:cNvSpPr/>
          <p:nvPr/>
        </p:nvSpPr>
        <p:spPr>
          <a:xfrm>
            <a:off x="195245" y="4077064"/>
            <a:ext cx="2352783" cy="1195424"/>
          </a:xfrm>
          <a:prstGeom prst="roundRect">
            <a:avLst/>
          </a:prstGeom>
          <a:solidFill>
            <a:srgbClr val="FFFFFF"/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0437603-EB6A-45B4-834C-7D4C91341834}"/>
              </a:ext>
            </a:extLst>
          </p:cNvPr>
          <p:cNvSpPr/>
          <p:nvPr/>
        </p:nvSpPr>
        <p:spPr>
          <a:xfrm>
            <a:off x="93970" y="4190482"/>
            <a:ext cx="25669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ВЫХОДНЫЕ </a:t>
            </a:r>
            <a:br>
              <a:rPr lang="ru-RU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НЕРАБОЧИЕ </a:t>
            </a:r>
            <a:br>
              <a:rPr lang="ru-RU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ПРАЗДНИЧНЫЕ ДНИ  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35161D13-A9C0-4091-A306-D3416D1953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09" y="2721967"/>
            <a:ext cx="649796" cy="649796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F7C55E4D-AB03-4E08-BC94-7F3C5A4335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055" y="2779204"/>
            <a:ext cx="649796" cy="649796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80C8FAF7-5ADB-4603-8C03-25FD5CB0C2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883" y="2779204"/>
            <a:ext cx="649796" cy="649796"/>
          </a:xfrm>
          <a:prstGeom prst="rect">
            <a:avLst/>
          </a:prstGeom>
        </p:spPr>
      </p:pic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F847C446-D2F5-49A5-8F17-6F28219B6FBC}"/>
              </a:ext>
            </a:extLst>
          </p:cNvPr>
          <p:cNvSpPr/>
          <p:nvPr/>
        </p:nvSpPr>
        <p:spPr>
          <a:xfrm>
            <a:off x="3008851" y="4077064"/>
            <a:ext cx="2352783" cy="1195424"/>
          </a:xfrm>
          <a:prstGeom prst="roundRect">
            <a:avLst/>
          </a:prstGeom>
          <a:solidFill>
            <a:srgbClr val="FFFFFF"/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B71CBBBC-57BB-40E3-A06D-093FADC87464}"/>
              </a:ext>
            </a:extLst>
          </p:cNvPr>
          <p:cNvSpPr/>
          <p:nvPr/>
        </p:nvSpPr>
        <p:spPr>
          <a:xfrm>
            <a:off x="3644471" y="4496064"/>
            <a:ext cx="1119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>
              <a:defRPr/>
            </a:pPr>
            <a:r>
              <a:rPr lang="ru-RU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ОТПУСК</a:t>
            </a: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3EC00D0A-A9EE-40C2-91EC-71C861AD0A1D}"/>
              </a:ext>
            </a:extLst>
          </p:cNvPr>
          <p:cNvSpPr/>
          <p:nvPr/>
        </p:nvSpPr>
        <p:spPr>
          <a:xfrm>
            <a:off x="5914389" y="4077064"/>
            <a:ext cx="2352783" cy="1195424"/>
          </a:xfrm>
          <a:prstGeom prst="roundRect">
            <a:avLst/>
          </a:prstGeom>
          <a:solidFill>
            <a:srgbClr val="FFFFFF"/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8C05F4EB-3EBC-417B-AB54-A4282D6F06D4}"/>
              </a:ext>
            </a:extLst>
          </p:cNvPr>
          <p:cNvSpPr/>
          <p:nvPr/>
        </p:nvSpPr>
        <p:spPr>
          <a:xfrm>
            <a:off x="5224511" y="4217332"/>
            <a:ext cx="36571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ru-RU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ПЕРЕРЫВ </a:t>
            </a:r>
            <a:br>
              <a:rPr lang="ru-RU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ОТДЫХА </a:t>
            </a:r>
            <a:br>
              <a:rPr lang="ru-RU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ПИТАНИЯ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A8C16BB2-A139-4FB8-9257-1E357CFDDA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1410" y="2779204"/>
            <a:ext cx="649796" cy="649796"/>
          </a:xfrm>
          <a:prstGeom prst="rect">
            <a:avLst/>
          </a:prstGeom>
        </p:spPr>
      </p:pic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F00094BA-C2C9-442D-83FD-5844A1E6A734}"/>
              </a:ext>
            </a:extLst>
          </p:cNvPr>
          <p:cNvSpPr/>
          <p:nvPr/>
        </p:nvSpPr>
        <p:spPr>
          <a:xfrm>
            <a:off x="8744523" y="4077064"/>
            <a:ext cx="2420301" cy="1195424"/>
          </a:xfrm>
          <a:prstGeom prst="roundRect">
            <a:avLst/>
          </a:prstGeom>
          <a:solidFill>
            <a:srgbClr val="FFFFFF"/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r>
              <a:rPr lang="ru-RU" sz="1700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ЕЖЕДНЕВНЫЙ (МЕЖДУСМЕННЫЙ) </a:t>
            </a:r>
          </a:p>
        </p:txBody>
      </p:sp>
    </p:spTree>
    <p:extLst>
      <p:ext uri="{BB962C8B-B14F-4D97-AF65-F5344CB8AC3E}">
        <p14:creationId xmlns:p14="http://schemas.microsoft.com/office/powerpoint/2010/main" val="2263393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-1740025" y="3429000"/>
            <a:ext cx="5692775" cy="7889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2377933" y="2272435"/>
            <a:ext cx="7291778" cy="19448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rgbClr val="990033"/>
              </a:solidFill>
              <a:latin typeface="Ntro black alt"/>
              <a:cs typeface="Arial" panose="020B0604020202020204" pitchFamily="34" charset="0"/>
            </a:endParaRPr>
          </a:p>
        </p:txBody>
      </p:sp>
      <p:pic>
        <p:nvPicPr>
          <p:cNvPr id="7" name="Picture 2" descr="C:\Users\admin\Desktop\Мои документы\ФОто\logo\color.png">
            <a:extLst>
              <a:ext uri="{FF2B5EF4-FFF2-40B4-BE49-F238E27FC236}">
                <a16:creationId xmlns:a16="http://schemas.microsoft.com/office/drawing/2014/main" id="{57B8C56B-A53B-46CA-9F50-027538781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9" y="117394"/>
            <a:ext cx="1137683" cy="80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2699A71-4279-41A7-8F0A-FCD1510B6036}"/>
              </a:ext>
            </a:extLst>
          </p:cNvPr>
          <p:cNvSpPr/>
          <p:nvPr/>
        </p:nvSpPr>
        <p:spPr>
          <a:xfrm>
            <a:off x="3060381" y="286070"/>
            <a:ext cx="69602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ru-RU" sz="2800" kern="0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ПЕРЕРЫВ ДЛЯ ОТДЫХА И ПИТАНИЯ </a:t>
            </a:r>
            <a:endParaRPr lang="ru-RU" sz="2800" kern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2335168-3E7C-4D0F-A9C0-632EAAC27E25}"/>
              </a:ext>
            </a:extLst>
          </p:cNvPr>
          <p:cNvSpPr/>
          <p:nvPr/>
        </p:nvSpPr>
        <p:spPr>
          <a:xfrm>
            <a:off x="3174034" y="780585"/>
            <a:ext cx="67329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108 ТК РФ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DB7A6A9-4BCD-47D1-A58E-FDCE51E694FD}"/>
              </a:ext>
            </a:extLst>
          </p:cNvPr>
          <p:cNvSpPr/>
          <p:nvPr/>
        </p:nvSpPr>
        <p:spPr>
          <a:xfrm>
            <a:off x="6213128" y="4582334"/>
            <a:ext cx="21875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включается </a:t>
            </a:r>
            <a:b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рабочее время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D78D889-53C2-4F33-ADE1-650EA2E21377}"/>
              </a:ext>
            </a:extLst>
          </p:cNvPr>
          <p:cNvSpPr/>
          <p:nvPr/>
        </p:nvSpPr>
        <p:spPr>
          <a:xfrm>
            <a:off x="3507911" y="4587048"/>
            <a:ext cx="20686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может быть </a:t>
            </a:r>
            <a:b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больше 2 часов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78DD408-A98C-451C-9A6B-44A9B0D7CE0A}"/>
              </a:ext>
            </a:extLst>
          </p:cNvPr>
          <p:cNvSpPr/>
          <p:nvPr/>
        </p:nvSpPr>
        <p:spPr>
          <a:xfrm>
            <a:off x="8879921" y="4428445"/>
            <a:ext cx="24202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Может быть </a:t>
            </a:r>
            <a:b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неограниченных количествах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9062735-4CB1-43B8-83F6-3623E4A32A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362" y="2897167"/>
            <a:ext cx="920617" cy="920617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D7219FA3-0B9A-4F44-B89F-CA97820E37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614" y="2897167"/>
            <a:ext cx="920617" cy="920617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557A05DE-BF32-42C1-9DDD-BA4601D6DB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919" y="2897167"/>
            <a:ext cx="920617" cy="92061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3896564E-BB46-42F7-96EA-9965543825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731" y="2897168"/>
            <a:ext cx="920617" cy="920617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B00A12B-3388-448D-839E-A37BFD216F06}"/>
              </a:ext>
            </a:extLst>
          </p:cNvPr>
          <p:cNvSpPr/>
          <p:nvPr/>
        </p:nvSpPr>
        <p:spPr>
          <a:xfrm>
            <a:off x="411076" y="4582334"/>
            <a:ext cx="23111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может быть </a:t>
            </a:r>
            <a:b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меньше 30 минут</a:t>
            </a:r>
          </a:p>
        </p:txBody>
      </p:sp>
    </p:spTree>
    <p:extLst>
      <p:ext uri="{BB962C8B-B14F-4D97-AF65-F5344CB8AC3E}">
        <p14:creationId xmlns:p14="http://schemas.microsoft.com/office/powerpoint/2010/main" val="382805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-1740025" y="3429000"/>
            <a:ext cx="5692775" cy="7889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2377933" y="2272435"/>
            <a:ext cx="7291778" cy="19448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rgbClr val="990033"/>
              </a:solidFill>
              <a:latin typeface="Ntro black alt"/>
              <a:cs typeface="Arial" panose="020B0604020202020204" pitchFamily="34" charset="0"/>
            </a:endParaRPr>
          </a:p>
        </p:txBody>
      </p:sp>
      <p:pic>
        <p:nvPicPr>
          <p:cNvPr id="7" name="Picture 2" descr="C:\Users\admin\Desktop\Мои документы\ФОто\logo\color.png">
            <a:extLst>
              <a:ext uri="{FF2B5EF4-FFF2-40B4-BE49-F238E27FC236}">
                <a16:creationId xmlns:a16="http://schemas.microsoft.com/office/drawing/2014/main" id="{57B8C56B-A53B-46CA-9F50-027538781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9" y="117394"/>
            <a:ext cx="1137683" cy="80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9316DEC-F8DF-49C3-96AF-4C52EAA15896}"/>
              </a:ext>
            </a:extLst>
          </p:cNvPr>
          <p:cNvSpPr/>
          <p:nvPr/>
        </p:nvSpPr>
        <p:spPr>
          <a:xfrm>
            <a:off x="3289853" y="428086"/>
            <a:ext cx="56122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ЕЖЕНЕДЕЛЬНЫЙ ОТДЫХ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ABCB320-EA82-41E3-A140-8C783B5F121C}"/>
              </a:ext>
            </a:extLst>
          </p:cNvPr>
          <p:cNvSpPr/>
          <p:nvPr/>
        </p:nvSpPr>
        <p:spPr>
          <a:xfrm>
            <a:off x="563099" y="3942736"/>
            <a:ext cx="46829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Выходные дни </a:t>
            </a:r>
            <a:b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абзац 6 части 2 статьи 57, часть 1 статьи 111, часть 4 статьи 189 ТК РФ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Устанавливаются правилами внутреннего трудового распорядка, коллективным договором </a:t>
            </a:r>
            <a:b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трудовым договором</a:t>
            </a:r>
          </a:p>
          <a:p>
            <a:pPr algn="ctr" defTabSz="914400"/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A35945A-E9A8-441B-9618-87F61D4FB7DB}"/>
              </a:ext>
            </a:extLst>
          </p:cNvPr>
          <p:cNvSpPr/>
          <p:nvPr/>
        </p:nvSpPr>
        <p:spPr>
          <a:xfrm>
            <a:off x="6945993" y="3942736"/>
            <a:ext cx="3917997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Нерабочие праздничные дни</a:t>
            </a:r>
            <a:endParaRPr 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/>
            <a:endParaRPr 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/>
            <a:endParaRPr 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/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Устанавливаются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статьей 112 ТК РФ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/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/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2E8E098-163D-499A-ACB0-3B2A5ECBD9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199" y="2057793"/>
            <a:ext cx="1744711" cy="1744711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005AC62-7730-427A-9B37-7FD9A5BBE4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1230" y="2056424"/>
            <a:ext cx="1372577" cy="1372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2777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-1740025" y="3429000"/>
            <a:ext cx="5692775" cy="7889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pic>
        <p:nvPicPr>
          <p:cNvPr id="7" name="Picture 2" descr="C:\Users\admin\Desktop\Мои документы\ФОто\logo\color.png">
            <a:extLst>
              <a:ext uri="{FF2B5EF4-FFF2-40B4-BE49-F238E27FC236}">
                <a16:creationId xmlns:a16="http://schemas.microsoft.com/office/drawing/2014/main" id="{57B8C56B-A53B-46CA-9F50-027538781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9" y="117394"/>
            <a:ext cx="1137683" cy="80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210C8C5-98F4-4510-98FC-3D6C41631040}"/>
              </a:ext>
            </a:extLst>
          </p:cNvPr>
          <p:cNvSpPr/>
          <p:nvPr/>
        </p:nvSpPr>
        <p:spPr>
          <a:xfrm>
            <a:off x="2182465" y="3429000"/>
            <a:ext cx="7827068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90000"/>
              </a:lnSpc>
              <a:spcBef>
                <a:spcPts val="1000"/>
              </a:spcBef>
            </a:pPr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110 ТК РФ</a:t>
            </a:r>
            <a:b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еженедельного непрерывного отдыха не может быть менее 42 часов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D130B89-4044-4B9A-A1F2-77D2CDA98D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985" y="1093322"/>
            <a:ext cx="1922028" cy="192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283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-1740025" y="3429000"/>
            <a:ext cx="5692775" cy="7889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2377933" y="2272435"/>
            <a:ext cx="7291778" cy="19448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rgbClr val="990033"/>
              </a:solidFill>
              <a:latin typeface="Ntro black alt"/>
              <a:cs typeface="Arial" panose="020B0604020202020204" pitchFamily="34" charset="0"/>
            </a:endParaRPr>
          </a:p>
        </p:txBody>
      </p:sp>
      <p:pic>
        <p:nvPicPr>
          <p:cNvPr id="7" name="Picture 2" descr="C:\Users\admin\Desktop\Мои документы\ФОто\logo\color.png">
            <a:extLst>
              <a:ext uri="{FF2B5EF4-FFF2-40B4-BE49-F238E27FC236}">
                <a16:creationId xmlns:a16="http://schemas.microsoft.com/office/drawing/2014/main" id="{57B8C56B-A53B-46CA-9F50-027538781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9" y="117394"/>
            <a:ext cx="1137683" cy="80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136989B-1C07-4DB0-B0AC-A08D218EC815}"/>
              </a:ext>
            </a:extLst>
          </p:cNvPr>
          <p:cNvSpPr/>
          <p:nvPr/>
        </p:nvSpPr>
        <p:spPr>
          <a:xfrm>
            <a:off x="3227802" y="286071"/>
            <a:ext cx="57363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ПРЕКРАЩЕНИЕ ТРУДОВОГО ДОГОВОРА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A5B18B3-EB5A-4B78-9F3D-2834C0882BD1}"/>
              </a:ext>
            </a:extLst>
          </p:cNvPr>
          <p:cNvSpPr/>
          <p:nvPr/>
        </p:nvSpPr>
        <p:spPr>
          <a:xfrm>
            <a:off x="2716740" y="2095997"/>
            <a:ext cx="39576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соглашению сторон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D044EC6-239A-4711-B7B5-7DE9824C9374}"/>
              </a:ext>
            </a:extLst>
          </p:cNvPr>
          <p:cNvSpPr/>
          <p:nvPr/>
        </p:nvSpPr>
        <p:spPr>
          <a:xfrm>
            <a:off x="2716740" y="3461230"/>
            <a:ext cx="38421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инициативе работника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7BCE746-64B4-42AE-AC15-16BC6BD6F49B}"/>
              </a:ext>
            </a:extLst>
          </p:cNvPr>
          <p:cNvSpPr/>
          <p:nvPr/>
        </p:nvSpPr>
        <p:spPr>
          <a:xfrm>
            <a:off x="2716740" y="5014906"/>
            <a:ext cx="80705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истечении срока трудового договора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C8E33FDD-C97E-4C6C-81BC-037B9B8B4B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030" y="2017206"/>
            <a:ext cx="619246" cy="619246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531B6FA6-ACCB-4170-B361-6FB6B99E90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030" y="3354580"/>
            <a:ext cx="619246" cy="619246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DCFF163-99DA-45F5-99D5-7E26B23D4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030" y="4936116"/>
            <a:ext cx="619246" cy="61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41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-1740025" y="3429000"/>
            <a:ext cx="5692775" cy="7889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2377933" y="2272435"/>
            <a:ext cx="7291778" cy="19448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rgbClr val="990033"/>
              </a:solidFill>
              <a:latin typeface="Ntro black alt"/>
              <a:cs typeface="Arial" panose="020B0604020202020204" pitchFamily="34" charset="0"/>
            </a:endParaRPr>
          </a:p>
        </p:txBody>
      </p:sp>
      <p:pic>
        <p:nvPicPr>
          <p:cNvPr id="7" name="Picture 2" descr="C:\Users\admin\Desktop\Мои документы\ФОто\logo\color.png">
            <a:extLst>
              <a:ext uri="{FF2B5EF4-FFF2-40B4-BE49-F238E27FC236}">
                <a16:creationId xmlns:a16="http://schemas.microsoft.com/office/drawing/2014/main" id="{57B8C56B-A53B-46CA-9F50-027538781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9" y="117394"/>
            <a:ext cx="1137683" cy="80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E2FC573-4248-4B66-A7F1-1CD56FA92BAF}"/>
              </a:ext>
            </a:extLst>
          </p:cNvPr>
          <p:cNvSpPr/>
          <p:nvPr/>
        </p:nvSpPr>
        <p:spPr>
          <a:xfrm>
            <a:off x="2435536" y="286071"/>
            <a:ext cx="7320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ПРЕКРАЩЕНИЕ ТРУДОВОГО ДОГОВОРА </a:t>
            </a:r>
            <a:b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СОГЛАШЕНИЮ СТОРОН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40B9C132-5D08-48E4-B0CA-80A0E54EF541}"/>
              </a:ext>
            </a:extLst>
          </p:cNvPr>
          <p:cNvSpPr/>
          <p:nvPr/>
        </p:nvSpPr>
        <p:spPr>
          <a:xfrm>
            <a:off x="2333797" y="5110472"/>
            <a:ext cx="752440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прекращения трудового договора по соглашению сторон (пункт 1 части 1 статьи 77 Трудового кодекса Российской Федерации (далее – ТК РФ)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предусмотрен статьей 78 ТК РФ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2629EBAD-20A5-4E75-A534-80BFC3BE9C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419" y="2012743"/>
            <a:ext cx="2651159" cy="265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43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-1740025" y="3429000"/>
            <a:ext cx="5692775" cy="7889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2377933" y="2272435"/>
            <a:ext cx="7291778" cy="19448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rgbClr val="990033"/>
              </a:solidFill>
              <a:latin typeface="Ntro black alt"/>
              <a:cs typeface="Arial" panose="020B0604020202020204" pitchFamily="34" charset="0"/>
            </a:endParaRPr>
          </a:p>
        </p:txBody>
      </p:sp>
      <p:pic>
        <p:nvPicPr>
          <p:cNvPr id="7" name="Picture 2" descr="C:\Users\admin\Desktop\Мои документы\ФОто\logo\color.png">
            <a:extLst>
              <a:ext uri="{FF2B5EF4-FFF2-40B4-BE49-F238E27FC236}">
                <a16:creationId xmlns:a16="http://schemas.microsoft.com/office/drawing/2014/main" id="{57B8C56B-A53B-46CA-9F50-027538781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9" y="117394"/>
            <a:ext cx="1137683" cy="80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46334E9-CA8E-4DCD-9B31-AAE7095F80D7}"/>
              </a:ext>
            </a:extLst>
          </p:cNvPr>
          <p:cNvSpPr txBox="1"/>
          <p:nvPr/>
        </p:nvSpPr>
        <p:spPr>
          <a:xfrm>
            <a:off x="1587601" y="124869"/>
            <a:ext cx="90053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ПРЕКРАЩЕНИЯ </a:t>
            </a:r>
            <a:b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ТРУДОВОГО ДОГОВОРА </a:t>
            </a:r>
            <a:b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СОГЛАШЕНИЮ СТОРОН </a:t>
            </a: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A2D37C3-7253-4FEE-B8BB-94D3A21CBD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745" y="2070895"/>
            <a:ext cx="435034" cy="435034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04097F5-4502-4E82-9830-7FABDB191BA6}"/>
              </a:ext>
            </a:extLst>
          </p:cNvPr>
          <p:cNvSpPr/>
          <p:nvPr/>
        </p:nvSpPr>
        <p:spPr>
          <a:xfrm>
            <a:off x="2035323" y="2070895"/>
            <a:ext cx="68393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Трудовой договор может быть расторгнут в любое время</a:t>
            </a:r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4F08FCA-39F7-4DC1-A36D-A4E21744E7AF}"/>
              </a:ext>
            </a:extLst>
          </p:cNvPr>
          <p:cNvSpPr/>
          <p:nvPr/>
        </p:nvSpPr>
        <p:spPr>
          <a:xfrm>
            <a:off x="2031632" y="2908704"/>
            <a:ext cx="74801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данному основанию можно расторгнуть и срочный трудовой договор, и договор, заключенный на неопределенный срок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E6F2A21-82AF-423F-B7F7-95F154A2BC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16" y="3014352"/>
            <a:ext cx="435034" cy="435034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3418CE1A-9D1C-486F-B7DF-5D398FE04228}"/>
              </a:ext>
            </a:extLst>
          </p:cNvPr>
          <p:cNvSpPr/>
          <p:nvPr/>
        </p:nvSpPr>
        <p:spPr>
          <a:xfrm>
            <a:off x="2031631" y="3959477"/>
            <a:ext cx="70254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Минимизируется вероятность возникновения трудового спора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61DEED03-7601-403D-9B8B-45FE7C3F4B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567" y="3926626"/>
            <a:ext cx="435034" cy="435034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82E1CE0D-7215-4E62-9712-F9A4F812F159}"/>
              </a:ext>
            </a:extLst>
          </p:cNvPr>
          <p:cNvSpPr/>
          <p:nvPr/>
        </p:nvSpPr>
        <p:spPr>
          <a:xfrm>
            <a:off x="2067971" y="4715652"/>
            <a:ext cx="74074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Аннулирование этой договоренности возможно лишь </a:t>
            </a:r>
            <a:b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взаимном согласии работника и работодателя 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1728D1F0-F3D2-4E64-B5A9-55BE9F13D0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16" y="4826926"/>
            <a:ext cx="435034" cy="435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213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-1740025" y="3429000"/>
            <a:ext cx="5692775" cy="7889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2377933" y="2272435"/>
            <a:ext cx="7291778" cy="19448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rgbClr val="990033"/>
              </a:solidFill>
              <a:latin typeface="Ntro black alt"/>
              <a:cs typeface="Arial" panose="020B0604020202020204" pitchFamily="34" charset="0"/>
            </a:endParaRPr>
          </a:p>
        </p:txBody>
      </p:sp>
      <p:pic>
        <p:nvPicPr>
          <p:cNvPr id="7" name="Picture 2" descr="C:\Users\admin\Desktop\Мои документы\ФОто\logo\color.png">
            <a:extLst>
              <a:ext uri="{FF2B5EF4-FFF2-40B4-BE49-F238E27FC236}">
                <a16:creationId xmlns:a16="http://schemas.microsoft.com/office/drawing/2014/main" id="{57B8C56B-A53B-46CA-9F50-027538781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9" y="117394"/>
            <a:ext cx="1137683" cy="80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18E72996-02FC-4D41-B8AB-1A5E4526B283}"/>
              </a:ext>
            </a:extLst>
          </p:cNvPr>
          <p:cNvSpPr/>
          <p:nvPr/>
        </p:nvSpPr>
        <p:spPr>
          <a:xfrm>
            <a:off x="2431774" y="307098"/>
            <a:ext cx="73284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РАСТОРЖЕНИЕ ТРУДОВОГО ДОГОВОРА </a:t>
            </a:r>
            <a:b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ИНИЦИАТИВЕ РАБОТНИКА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0D1DE014-8370-4B36-9D03-58EDE14E8C5B}"/>
              </a:ext>
            </a:extLst>
          </p:cNvPr>
          <p:cNvSpPr/>
          <p:nvPr/>
        </p:nvSpPr>
        <p:spPr>
          <a:xfrm>
            <a:off x="1950128" y="4918229"/>
            <a:ext cx="81745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расторжения трудового договора по инициативе работника (пункт 3 части 1 статьи 77 ТК РФ) </a:t>
            </a:r>
            <a:b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предусмотрен статьей 80 ТК РФ </a:t>
            </a:r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2B6E6084-0C59-45D2-A39C-619DCF68A9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321" y="2446321"/>
            <a:ext cx="1965359" cy="196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411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-1740025" y="3429000"/>
            <a:ext cx="5692775" cy="7889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2377933" y="2272435"/>
            <a:ext cx="7291778" cy="19448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rgbClr val="990033"/>
              </a:solidFill>
              <a:latin typeface="Ntro black alt"/>
              <a:cs typeface="Arial" panose="020B0604020202020204" pitchFamily="34" charset="0"/>
            </a:endParaRPr>
          </a:p>
        </p:txBody>
      </p:sp>
      <p:pic>
        <p:nvPicPr>
          <p:cNvPr id="7" name="Picture 2" descr="C:\Users\admin\Desktop\Мои документы\ФОто\logo\color.png">
            <a:extLst>
              <a:ext uri="{FF2B5EF4-FFF2-40B4-BE49-F238E27FC236}">
                <a16:creationId xmlns:a16="http://schemas.microsoft.com/office/drawing/2014/main" id="{57B8C56B-A53B-46CA-9F50-027538781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9" y="117394"/>
            <a:ext cx="1137683" cy="80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85442A8-1786-4BF8-90DC-F22FD820E6AF}"/>
              </a:ext>
            </a:extLst>
          </p:cNvPr>
          <p:cNvSpPr/>
          <p:nvPr/>
        </p:nvSpPr>
        <p:spPr>
          <a:xfrm>
            <a:off x="2688579" y="6088560"/>
            <a:ext cx="85807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истечения срока работник может отозвать свое заявление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sz="20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CAE65E-07AA-47ED-B736-18BA956DC903}"/>
              </a:ext>
            </a:extLst>
          </p:cNvPr>
          <p:cNvSpPr txBox="1"/>
          <p:nvPr/>
        </p:nvSpPr>
        <p:spPr>
          <a:xfrm>
            <a:off x="3188563" y="269531"/>
            <a:ext cx="58148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РАСТОРЖЕНИЯ ТРУДОВОГО ДОГОВОРА </a:t>
            </a:r>
            <a:b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ИНИЦИАТИВЕ РАБОТНИКА 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DEAED2B-D9B5-428F-91BE-F4AC48FCE259}"/>
              </a:ext>
            </a:extLst>
          </p:cNvPr>
          <p:cNvSpPr/>
          <p:nvPr/>
        </p:nvSpPr>
        <p:spPr>
          <a:xfrm>
            <a:off x="2688578" y="2016979"/>
            <a:ext cx="6989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Предупреждение работодателя в письменной форме </a:t>
            </a:r>
            <a:b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установленный законодательством срок 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C068109-54FE-46E4-86D8-36A0240687F9}"/>
              </a:ext>
            </a:extLst>
          </p:cNvPr>
          <p:cNvSpPr/>
          <p:nvPr/>
        </p:nvSpPr>
        <p:spPr>
          <a:xfrm>
            <a:off x="2688578" y="3182893"/>
            <a:ext cx="72697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соглашению сторон трудовой договор может быть расторгнут до истечения срока предупреждения </a:t>
            </a:r>
            <a:b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увольнении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2DB88060-C3CE-4E2E-BC5B-AFC8402D4E1B}"/>
              </a:ext>
            </a:extLst>
          </p:cNvPr>
          <p:cNvSpPr/>
          <p:nvPr/>
        </p:nvSpPr>
        <p:spPr>
          <a:xfrm>
            <a:off x="2688578" y="4670890"/>
            <a:ext cx="70711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определенных случаях работодатель обязан </a:t>
            </a:r>
            <a:b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расторгнуть трудовой договор в срок, указанный </a:t>
            </a:r>
            <a:b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заявлении работника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8EEC239F-9C3A-4446-8BFB-8CC7B282B8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916" y="2038044"/>
            <a:ext cx="435034" cy="435034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7322B08B-1E40-4A84-B4F0-03D795B9CB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916" y="3378509"/>
            <a:ext cx="435034" cy="43503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CAF9A499-F996-4B24-90D4-2CB5DBEE75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916" y="4853745"/>
            <a:ext cx="435034" cy="435034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B055ABEA-8E87-4EA3-931A-F0B8B59D04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916" y="6088559"/>
            <a:ext cx="435034" cy="435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554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-1740025" y="3429000"/>
            <a:ext cx="5692775" cy="7889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2377933" y="2272435"/>
            <a:ext cx="7291778" cy="19448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rgbClr val="990033"/>
              </a:solidFill>
              <a:latin typeface="Ntro black alt"/>
              <a:cs typeface="Arial" panose="020B0604020202020204" pitchFamily="34" charset="0"/>
            </a:endParaRPr>
          </a:p>
        </p:txBody>
      </p:sp>
      <p:pic>
        <p:nvPicPr>
          <p:cNvPr id="7" name="Picture 2" descr="C:\Users\admin\Desktop\Мои документы\ФОто\logo\color.png">
            <a:extLst>
              <a:ext uri="{FF2B5EF4-FFF2-40B4-BE49-F238E27FC236}">
                <a16:creationId xmlns:a16="http://schemas.microsoft.com/office/drawing/2014/main" id="{57B8C56B-A53B-46CA-9F50-027538781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9" y="117394"/>
            <a:ext cx="1137683" cy="80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5113A5F0-381F-472D-971D-68C53747540C}"/>
              </a:ext>
            </a:extLst>
          </p:cNvPr>
          <p:cNvSpPr/>
          <p:nvPr/>
        </p:nvSpPr>
        <p:spPr>
          <a:xfrm>
            <a:off x="2503902" y="286071"/>
            <a:ext cx="718419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ПРЕКРАЩЕНИЕ СРОЧНОГО ТРУДОВОГО ДОГОВОРА В СВЯЗИ С ИСТЕЧЕНИЕМ СРОКА ЕГО ДЕЙСТВИЯ 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F213AC0B-3C0F-4687-9542-2E0BD979E9D5}"/>
              </a:ext>
            </a:extLst>
          </p:cNvPr>
          <p:cNvSpPr/>
          <p:nvPr/>
        </p:nvSpPr>
        <p:spPr>
          <a:xfrm>
            <a:off x="1999865" y="5158645"/>
            <a:ext cx="81922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прекращения срочного трудового договора в связи </a:t>
            </a:r>
            <a:b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истечением срока его действия (пункт 2 части 1 статьи 77 ТК РФ) предусмотрен статьей 79 ТК РФ 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EC54C5C7-EDDD-47A0-A947-BC701C007A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530" y="2339530"/>
            <a:ext cx="2178940" cy="217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939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-1740025" y="3429000"/>
            <a:ext cx="5692775" cy="7889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br>
              <a:rPr lang="ru-RU" sz="2200" b="1" dirty="0">
                <a:solidFill>
                  <a:srgbClr val="CC0033"/>
                </a:solidFill>
                <a:latin typeface="Ntro black alt"/>
              </a:rPr>
            </a:b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2377933" y="2272435"/>
            <a:ext cx="7291778" cy="19448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rgbClr val="990033"/>
              </a:solidFill>
              <a:latin typeface="Ntro black alt"/>
              <a:cs typeface="Arial" panose="020B0604020202020204" pitchFamily="34" charset="0"/>
            </a:endParaRPr>
          </a:p>
        </p:txBody>
      </p:sp>
      <p:pic>
        <p:nvPicPr>
          <p:cNvPr id="7" name="Picture 2" descr="C:\Users\admin\Desktop\Мои документы\ФОто\logo\color.png">
            <a:extLst>
              <a:ext uri="{FF2B5EF4-FFF2-40B4-BE49-F238E27FC236}">
                <a16:creationId xmlns:a16="http://schemas.microsoft.com/office/drawing/2014/main" id="{57B8C56B-A53B-46CA-9F50-027538781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9" y="117394"/>
            <a:ext cx="1137683" cy="80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D0F7533-3967-47D7-B592-E2BD297F8D85}"/>
              </a:ext>
            </a:extLst>
          </p:cNvPr>
          <p:cNvSpPr/>
          <p:nvPr/>
        </p:nvSpPr>
        <p:spPr>
          <a:xfrm>
            <a:off x="1782390" y="4797672"/>
            <a:ext cx="290509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Срочный трудовой договор прекращается в связи с истечением срока его действия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CEBD50D-104A-4703-8A70-4A4B75223048}"/>
              </a:ext>
            </a:extLst>
          </p:cNvPr>
          <p:cNvSpPr/>
          <p:nvPr/>
        </p:nvSpPr>
        <p:spPr>
          <a:xfrm>
            <a:off x="6701616" y="4797672"/>
            <a:ext cx="415081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Предупреждение работника </a:t>
            </a:r>
            <a:b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письменной форме не менее чем за три календарных дня </a:t>
            </a:r>
            <a:b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увольнения, за исключением определенных случаев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CD691F-2A40-4485-9F6C-2103F20E9F26}"/>
              </a:ext>
            </a:extLst>
          </p:cNvPr>
          <p:cNvSpPr txBox="1"/>
          <p:nvPr/>
        </p:nvSpPr>
        <p:spPr>
          <a:xfrm>
            <a:off x="2744567" y="185381"/>
            <a:ext cx="67028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ПРЕКРАЩЕНИЯ СРОЧНОГО ТРУДОВОГО ДОГОВОРА </a:t>
            </a:r>
            <a:b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СВЯЗИ С ИСТЕЧЕНИЕМ СРОКА ЕГО ДЕЙСТВИЯ 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C6BAC61F-4D4F-4E9A-9F23-1E39E78F1F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0708" y="2768002"/>
            <a:ext cx="1310754" cy="131685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B4CD00C1-C617-4735-9F9A-96D64D1F8F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289" y="2773148"/>
            <a:ext cx="1311704" cy="1311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788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2377933" y="2272435"/>
            <a:ext cx="7291778" cy="19448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rgbClr val="990033"/>
              </a:solidFill>
              <a:latin typeface="Ntro black alt"/>
              <a:cs typeface="Arial" panose="020B0604020202020204" pitchFamily="34" charset="0"/>
            </a:endParaRPr>
          </a:p>
        </p:txBody>
      </p:sp>
      <p:pic>
        <p:nvPicPr>
          <p:cNvPr id="7" name="Picture 2" descr="C:\Users\admin\Desktop\Мои документы\ФОто\logo\color.png">
            <a:extLst>
              <a:ext uri="{FF2B5EF4-FFF2-40B4-BE49-F238E27FC236}">
                <a16:creationId xmlns:a16="http://schemas.microsoft.com/office/drawing/2014/main" id="{57B8C56B-A53B-46CA-9F50-027538781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9" y="117394"/>
            <a:ext cx="1137683" cy="80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BBD28D3-D8E7-434A-A68F-A9200738AF5C}"/>
              </a:ext>
            </a:extLst>
          </p:cNvPr>
          <p:cNvSpPr/>
          <p:nvPr/>
        </p:nvSpPr>
        <p:spPr>
          <a:xfrm>
            <a:off x="2667000" y="286071"/>
            <a:ext cx="685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ru-RU" sz="2800" kern="0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ПОРЯДОК ОФОРМЛЕНИЯ  ПРЕКРАЩЕНИЯ ТРУДОВОГО ДОГОВОРА</a:t>
            </a:r>
            <a:endParaRPr lang="ru-RU" sz="2800" kern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1E3CF4D6-20CA-4716-AF3D-E5F7FCE243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576" y="1827220"/>
            <a:ext cx="400110" cy="40011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8F24773E-969C-4E5C-98E7-ADA05491FB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576" y="3878293"/>
            <a:ext cx="400110" cy="40011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9000A559-3BB9-42DC-9047-21C430EA4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576" y="4868428"/>
            <a:ext cx="400110" cy="412119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034C897B-C148-4F13-8DEA-95F57CBE0D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576" y="5870572"/>
            <a:ext cx="400110" cy="390290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E893073B-9E9B-4D88-A46F-06D6AAB13427}"/>
              </a:ext>
            </a:extLst>
          </p:cNvPr>
          <p:cNvSpPr/>
          <p:nvPr/>
        </p:nvSpPr>
        <p:spPr>
          <a:xfrm>
            <a:off x="2697250" y="1973986"/>
            <a:ext cx="60305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Издание приказа (распоряжения) о прекращении трудового договора 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A42DD8B-231D-4FD0-A480-3B125424F244}"/>
              </a:ext>
            </a:extLst>
          </p:cNvPr>
          <p:cNvSpPr/>
          <p:nvPr/>
        </p:nvSpPr>
        <p:spPr>
          <a:xfrm>
            <a:off x="2666999" y="2609848"/>
            <a:ext cx="79145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Ознакомление работника с приказом (распоряжением) о прекращении трудового договора под роспись, в случае, когда приказ (распоряжение) о прекращении трудового договора невозможно довести до сведения работника или работник отказывается ознакомиться с ним под роспись, на приказе (распоряжении) производится соответствующая запись 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96DF6BE9-581D-4572-AA95-EFEDBB94CA59}"/>
              </a:ext>
            </a:extLst>
          </p:cNvPr>
          <p:cNvSpPr/>
          <p:nvPr/>
        </p:nvSpPr>
        <p:spPr>
          <a:xfrm>
            <a:off x="2697250" y="5911828"/>
            <a:ext cx="43790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Выплата всех сумм в день увольнения работника 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2501EB53-62F6-46FA-B65E-B82AB7DE116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576" y="2886847"/>
            <a:ext cx="400110" cy="400110"/>
          </a:xfrm>
          <a:prstGeom prst="rect">
            <a:avLst/>
          </a:prstGeom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68C6DED-21EA-401B-91ED-1AF4CEFFDDD4}"/>
              </a:ext>
            </a:extLst>
          </p:cNvPr>
          <p:cNvSpPr/>
          <p:nvPr/>
        </p:nvSpPr>
        <p:spPr>
          <a:xfrm>
            <a:off x="2666998" y="4790758"/>
            <a:ext cx="791452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день прекращения трудового договора необходимо выдать работнику трудовую книжку </a:t>
            </a:r>
            <a:b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предоставить сведения о трудовой деятельности (статья 66.1 ТК РФ) у данного работодателя </a:t>
            </a:r>
            <a:endParaRPr lang="ru-RU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2C40B996-DEAC-4484-804C-BE0289C516CC}"/>
              </a:ext>
            </a:extLst>
          </p:cNvPr>
          <p:cNvSpPr/>
          <p:nvPr/>
        </p:nvSpPr>
        <p:spPr>
          <a:xfrm>
            <a:off x="2666998" y="3584525"/>
            <a:ext cx="791452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Внесение записи в трудовую книжку и информации в сведения о трудовой деятельности (статья 66.1 ТК РФ) об основании и о причине прекращения трудового договора в точном соответствии с формулировками ТК РФ или иного федерального закона и со ссылкой </a:t>
            </a:r>
            <a:b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соответствующие статью, часть статьи, пункт статьи ТК РФ или иного федерального закона</a:t>
            </a:r>
            <a:endParaRPr lang="ru-RU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382585"/>
      </p:ext>
    </p:extLst>
  </p:cSld>
  <p:clrMapOvr>
    <a:masterClrMapping/>
  </p:clrMapOvr>
</p:sld>
</file>

<file path=ppt/theme/theme1.xml><?xml version="1.0" encoding="utf-8"?>
<a:theme xmlns:a="http://schemas.openxmlformats.org/drawingml/2006/main" name="Эмблема">
  <a:themeElements>
    <a:clrScheme name="Другая 14">
      <a:dk1>
        <a:srgbClr val="454551"/>
      </a:dk1>
      <a:lt1>
        <a:srgbClr val="454551"/>
      </a:lt1>
      <a:dk2>
        <a:srgbClr val="F2F2F2"/>
      </a:dk2>
      <a:lt2>
        <a:srgbClr val="F2F2F2"/>
      </a:lt2>
      <a:accent1>
        <a:srgbClr val="961225"/>
      </a:accent1>
      <a:accent2>
        <a:srgbClr val="454551"/>
      </a:accent2>
      <a:accent3>
        <a:srgbClr val="C00000"/>
      </a:accent3>
      <a:accent4>
        <a:srgbClr val="454551"/>
      </a:accent4>
      <a:accent5>
        <a:srgbClr val="454551"/>
      </a:accent5>
      <a:accent6>
        <a:srgbClr val="454551"/>
      </a:accent6>
      <a:hlink>
        <a:srgbClr val="454551"/>
      </a:hlink>
      <a:folHlink>
        <a:srgbClr val="8C8C8C"/>
      </a:folHlink>
    </a:clrScheme>
    <a:fontScheme name="Эмблема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Эмблем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Эмблема</Template>
  <TotalTime>2014</TotalTime>
  <Words>894</Words>
  <Application>Microsoft Office PowerPoint</Application>
  <PresentationFormat>Широкоэкранный</PresentationFormat>
  <Paragraphs>90</Paragraphs>
  <Slides>18</Slides>
  <Notes>15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Arial</vt:lpstr>
      <vt:lpstr>Calibri</vt:lpstr>
      <vt:lpstr>Corbel</vt:lpstr>
      <vt:lpstr>Gill Sans MT</vt:lpstr>
      <vt:lpstr>Impact</vt:lpstr>
      <vt:lpstr>Ntro black alt</vt:lpstr>
      <vt:lpstr>Times New Roman</vt:lpstr>
      <vt:lpstr>Эмблема</vt:lpstr>
      <vt:lpstr>Document</vt:lpstr>
      <vt:lpstr>           </vt:lpstr>
      <vt:lpstr>           </vt:lpstr>
      <vt:lpstr>           </vt:lpstr>
      <vt:lpstr>           </vt:lpstr>
      <vt:lpstr>          </vt:lpstr>
      <vt:lpstr>          </vt:lpstr>
      <vt:lpstr>          </vt:lpstr>
      <vt:lpstr>          </vt:lpstr>
      <vt:lpstr>Презентация PowerPoint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Щигорцова</dc:creator>
  <cp:lastModifiedBy>Admin</cp:lastModifiedBy>
  <cp:revision>145</cp:revision>
  <cp:lastPrinted>2021-04-16T06:07:30Z</cp:lastPrinted>
  <dcterms:created xsi:type="dcterms:W3CDTF">2018-06-28T13:50:56Z</dcterms:created>
  <dcterms:modified xsi:type="dcterms:W3CDTF">2021-04-16T06:55:24Z</dcterms:modified>
</cp:coreProperties>
</file>